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5"/>
  </p:notesMasterIdLst>
  <p:sldIdLst>
    <p:sldId id="256" r:id="rId2"/>
    <p:sldId id="257" r:id="rId3"/>
    <p:sldId id="258" r:id="rId4"/>
    <p:sldId id="259" r:id="rId5"/>
    <p:sldId id="267" r:id="rId6"/>
    <p:sldId id="260" r:id="rId7"/>
    <p:sldId id="261" r:id="rId8"/>
    <p:sldId id="266" r:id="rId9"/>
    <p:sldId id="262" r:id="rId10"/>
    <p:sldId id="268" r:id="rId11"/>
    <p:sldId id="263" r:id="rId12"/>
    <p:sldId id="264" r:id="rId13"/>
    <p:sldId id="265" r:id="rId1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7" roundtripDataSignature="AMtx7mjxUJxLmcP8z6U7i5KjV+BmkAZEb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613C76"/>
    <a:srgbClr val="3D456D"/>
    <a:srgbClr val="777741"/>
    <a:srgbClr val="376B7B"/>
    <a:srgbClr val="3B4577"/>
    <a:srgbClr val="426670"/>
    <a:srgbClr val="636343"/>
    <a:srgbClr val="547042"/>
    <a:srgbClr val="1E58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38A44B-E3A7-4BAF-B91D-F549E2420D7D}">
  <a:tblStyle styleId="{4038A44B-E3A7-4BAF-B91D-F549E2420D7D}"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7AC3CCA-C797-4891-BE02-D94E43425B78}" styleName="中等深淺樣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5" d="100"/>
          <a:sy n="115" d="100"/>
        </p:scale>
        <p:origin x="396"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customschemas.google.com/relationships/presentationmetadata" Target="metadata"/><Relationship Id="rId2" Type="http://schemas.openxmlformats.org/officeDocument/2006/relationships/slide" Target="slides/slide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58957730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2933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7" name="Google Shape;14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0211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7" name="Google Shape;15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26650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3812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7" name="Google Shape;8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33261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7" name="Google Shape;9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1504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7" name="Google Shape;10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09467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5cc2a75d0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5cc2a75d0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67001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6" name="Google Shape;11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14347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5" name="Google Shape;12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19596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5" name="Google Shape;13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13410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5" name="Google Shape;13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373291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標題投影片" type="title">
  <p:cSld name="TITLE">
    <p:spTree>
      <p:nvGrpSpPr>
        <p:cNvPr id="1" name="Shape 11"/>
        <p:cNvGrpSpPr/>
        <p:nvPr/>
      </p:nvGrpSpPr>
      <p:grpSpPr>
        <a:xfrm>
          <a:off x="0" y="0"/>
          <a:ext cx="0" cy="0"/>
          <a:chOff x="0" y="0"/>
          <a:chExt cx="0" cy="0"/>
        </a:xfrm>
      </p:grpSpPr>
      <p:sp>
        <p:nvSpPr>
          <p:cNvPr id="12" name="Google Shape;12;p1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標題及直排文字" type="vertTx">
  <p:cSld name="VERTICAL_TEXT">
    <p:spTree>
      <p:nvGrpSpPr>
        <p:cNvPr id="1" name="Shape 68"/>
        <p:cNvGrpSpPr/>
        <p:nvPr/>
      </p:nvGrpSpPr>
      <p:grpSpPr>
        <a:xfrm>
          <a:off x="0" y="0"/>
          <a:ext cx="0" cy="0"/>
          <a:chOff x="0" y="0"/>
          <a:chExt cx="0" cy="0"/>
        </a:xfrm>
      </p:grpSpPr>
      <p:sp>
        <p:nvSpPr>
          <p:cNvPr id="69" name="Google Shape;69;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直排標題及文字" type="vertTitleAndTx">
  <p:cSld name="VERTICAL_TITLE_AND_VERTICAL_TEXT">
    <p:spTree>
      <p:nvGrpSpPr>
        <p:cNvPr id="1" name="Shape 74"/>
        <p:cNvGrpSpPr/>
        <p:nvPr/>
      </p:nvGrpSpPr>
      <p:grpSpPr>
        <a:xfrm>
          <a:off x="0" y="0"/>
          <a:ext cx="0" cy="0"/>
          <a:chOff x="0" y="0"/>
          <a:chExt cx="0" cy="0"/>
        </a:xfrm>
      </p:grpSpPr>
      <p:sp>
        <p:nvSpPr>
          <p:cNvPr id="75" name="Google Shape;75;p2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標題及物件" type="obj">
  <p:cSld name="OBJECT">
    <p:spTree>
      <p:nvGrpSpPr>
        <p:cNvPr id="1" name="Shape 17"/>
        <p:cNvGrpSpPr/>
        <p:nvPr/>
      </p:nvGrpSpPr>
      <p:grpSpPr>
        <a:xfrm>
          <a:off x="0" y="0"/>
          <a:ext cx="0" cy="0"/>
          <a:chOff x="0" y="0"/>
          <a:chExt cx="0" cy="0"/>
        </a:xfrm>
      </p:grpSpPr>
      <p:sp>
        <p:nvSpPr>
          <p:cNvPr id="18" name="Google Shape;18;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章節標題" type="secHead">
  <p:cSld name="SECTION_HEADER">
    <p:spTree>
      <p:nvGrpSpPr>
        <p:cNvPr id="1" name="Shape 23"/>
        <p:cNvGrpSpPr/>
        <p:nvPr/>
      </p:nvGrpSpPr>
      <p:grpSpPr>
        <a:xfrm>
          <a:off x="0" y="0"/>
          <a:ext cx="0" cy="0"/>
          <a:chOff x="0" y="0"/>
          <a:chExt cx="0" cy="0"/>
        </a:xfrm>
      </p:grpSpPr>
      <p:sp>
        <p:nvSpPr>
          <p:cNvPr id="24" name="Google Shape;24;p1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兩項物件" type="twoObj">
  <p:cSld name="TWO_OBJECTS">
    <p:spTree>
      <p:nvGrpSpPr>
        <p:cNvPr id="1" name="Shape 29"/>
        <p:cNvGrpSpPr/>
        <p:nvPr/>
      </p:nvGrpSpPr>
      <p:grpSpPr>
        <a:xfrm>
          <a:off x="0" y="0"/>
          <a:ext cx="0" cy="0"/>
          <a:chOff x="0" y="0"/>
          <a:chExt cx="0" cy="0"/>
        </a:xfrm>
      </p:grpSpPr>
      <p:sp>
        <p:nvSpPr>
          <p:cNvPr id="30" name="Google Shape;30;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1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對" type="twoTxTwoObj">
  <p:cSld name="TWO_OBJECTS_WITH_TEXT">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1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1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只有標題" type="titleOnly">
  <p:cSld name="TITLE_ONLY">
    <p:spTree>
      <p:nvGrpSpPr>
        <p:cNvPr id="1" name="Shape 45"/>
        <p:cNvGrpSpPr/>
        <p:nvPr/>
      </p:nvGrpSpPr>
      <p:grpSpPr>
        <a:xfrm>
          <a:off x="0" y="0"/>
          <a:ext cx="0" cy="0"/>
          <a:chOff x="0" y="0"/>
          <a:chExt cx="0" cy="0"/>
        </a:xfrm>
      </p:grpSpPr>
      <p:sp>
        <p:nvSpPr>
          <p:cNvPr id="46" name="Google Shape;46;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Google Shape;51;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含標題的內容" type="objTx">
  <p:cSld name="OBJECT_WITH_CAPTION_TEXT">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含標題的圖片" type="picTx">
  <p:cSld name="PICTURE_WITH_CAPTION_TEXT">
    <p:spTree>
      <p:nvGrpSpPr>
        <p:cNvPr id="1" name="Shape 61"/>
        <p:cNvGrpSpPr/>
        <p:nvPr/>
      </p:nvGrpSpPr>
      <p:grpSpPr>
        <a:xfrm>
          <a:off x="0" y="0"/>
          <a:ext cx="0" cy="0"/>
          <a:chOff x="0" y="0"/>
          <a:chExt cx="0" cy="0"/>
        </a:xfrm>
      </p:grpSpPr>
      <p:sp>
        <p:nvSpPr>
          <p:cNvPr id="62" name="Google Shape;62;p2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2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Shape 5"/>
        <p:cNvGrpSpPr/>
        <p:nvPr/>
      </p:nvGrpSpPr>
      <p:grpSpPr>
        <a:xfrm>
          <a:off x="0" y="0"/>
          <a:ext cx="0" cy="0"/>
          <a:chOff x="0" y="0"/>
          <a:chExt cx="0" cy="0"/>
        </a:xfrm>
      </p:grpSpPr>
      <p:sp>
        <p:nvSpPr>
          <p:cNvPr id="6" name="Google Shape;6;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microsoft.com/office/2007/relationships/hdphoto" Target="../media/hdphoto5.wdp"/><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microsoft.com/office/2007/relationships/hdphoto" Target="../media/hdphoto4.wdp"/><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microsoft.com/office/2007/relationships/hdphoto" Target="../media/hdphoto6.wdp"/></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83"/>
        <p:cNvGrpSpPr/>
        <p:nvPr/>
      </p:nvGrpSpPr>
      <p:grpSpPr>
        <a:xfrm>
          <a:off x="0" y="0"/>
          <a:ext cx="0" cy="0"/>
          <a:chOff x="0" y="0"/>
          <a:chExt cx="0" cy="0"/>
        </a:xfrm>
      </p:grpSpPr>
      <p:pic>
        <p:nvPicPr>
          <p:cNvPr id="2" name="圖片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14772" y="2169621"/>
            <a:ext cx="1950067" cy="44194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pic>
        <p:nvPicPr>
          <p:cNvPr id="72" name="圖片 7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7568" y="154644"/>
            <a:ext cx="1487786" cy="337179"/>
          </a:xfrm>
          <a:prstGeom prst="rect">
            <a:avLst/>
          </a:prstGeom>
        </p:spPr>
      </p:pic>
      <p:grpSp>
        <p:nvGrpSpPr>
          <p:cNvPr id="43" name="群組 42"/>
          <p:cNvGrpSpPr/>
          <p:nvPr/>
        </p:nvGrpSpPr>
        <p:grpSpPr>
          <a:xfrm>
            <a:off x="7626096" y="1627145"/>
            <a:ext cx="3364992" cy="3458661"/>
            <a:chOff x="8110728" y="1478343"/>
            <a:chExt cx="3364992" cy="3458661"/>
          </a:xfrm>
        </p:grpSpPr>
        <p:sp>
          <p:nvSpPr>
            <p:cNvPr id="44" name="圓角矩形 43"/>
            <p:cNvSpPr/>
            <p:nvPr/>
          </p:nvSpPr>
          <p:spPr>
            <a:xfrm>
              <a:off x="8520822" y="2225886"/>
              <a:ext cx="899141" cy="10127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1" name="圓角矩形 50"/>
            <p:cNvSpPr/>
            <p:nvPr/>
          </p:nvSpPr>
          <p:spPr>
            <a:xfrm>
              <a:off x="8520822" y="2500904"/>
              <a:ext cx="899141" cy="9561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6" name="圓角矩形 65"/>
            <p:cNvSpPr/>
            <p:nvPr/>
          </p:nvSpPr>
          <p:spPr>
            <a:xfrm>
              <a:off x="8520822" y="1963748"/>
              <a:ext cx="899141" cy="10127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7" name="矩形 66"/>
            <p:cNvSpPr/>
            <p:nvPr/>
          </p:nvSpPr>
          <p:spPr>
            <a:xfrm>
              <a:off x="8520823" y="2759090"/>
              <a:ext cx="513450" cy="466690"/>
            </a:xfrm>
            <a:prstGeom prst="rect">
              <a:avLst/>
            </a:prstGeom>
            <a:solidFill>
              <a:srgbClr val="613C7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3" name="矩形 72"/>
            <p:cNvSpPr/>
            <p:nvPr/>
          </p:nvSpPr>
          <p:spPr>
            <a:xfrm>
              <a:off x="8520823" y="3342627"/>
              <a:ext cx="513450" cy="466690"/>
            </a:xfrm>
            <a:prstGeom prst="rect">
              <a:avLst/>
            </a:prstGeom>
            <a:solidFill>
              <a:srgbClr val="376B7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4" name="矩形 73"/>
            <p:cNvSpPr/>
            <p:nvPr/>
          </p:nvSpPr>
          <p:spPr>
            <a:xfrm>
              <a:off x="8520822" y="3957331"/>
              <a:ext cx="513450" cy="466690"/>
            </a:xfrm>
            <a:prstGeom prst="rect">
              <a:avLst/>
            </a:prstGeom>
            <a:solidFill>
              <a:srgbClr val="77774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5" name="矩形 74"/>
            <p:cNvSpPr/>
            <p:nvPr/>
          </p:nvSpPr>
          <p:spPr>
            <a:xfrm>
              <a:off x="9120057" y="4026124"/>
              <a:ext cx="1261884" cy="307777"/>
            </a:xfrm>
            <a:prstGeom prst="rect">
              <a:avLst/>
            </a:prstGeom>
          </p:spPr>
          <p:txBody>
            <a:bodyPr wrap="none">
              <a:spAutoFit/>
            </a:bodyPr>
            <a:lstStyle/>
            <a:p>
              <a:pPr lvl="0" algn="r"/>
              <a:r>
                <a:rPr lang="zh-TW" altLang="en-US" dirty="0">
                  <a:solidFill>
                    <a:schemeClr val="bg1"/>
                  </a:solidFill>
                  <a:latin typeface="Calibri"/>
                  <a:cs typeface="Calibri"/>
                  <a:sym typeface="Calibri"/>
                </a:rPr>
                <a:t>電源支援長度</a:t>
              </a:r>
              <a:endParaRPr lang="en-US" altLang="zh-TW" dirty="0">
                <a:solidFill>
                  <a:schemeClr val="bg1"/>
                </a:solidFill>
              </a:endParaRPr>
            </a:p>
          </p:txBody>
        </p:sp>
        <p:sp>
          <p:nvSpPr>
            <p:cNvPr id="76" name="矩形 75"/>
            <p:cNvSpPr/>
            <p:nvPr/>
          </p:nvSpPr>
          <p:spPr>
            <a:xfrm>
              <a:off x="9120057" y="3401567"/>
              <a:ext cx="1261884" cy="307777"/>
            </a:xfrm>
            <a:prstGeom prst="rect">
              <a:avLst/>
            </a:prstGeom>
          </p:spPr>
          <p:txBody>
            <a:bodyPr wrap="none">
              <a:spAutoFit/>
            </a:bodyPr>
            <a:lstStyle/>
            <a:p>
              <a:pPr lvl="0" algn="r"/>
              <a:r>
                <a:rPr lang="zh-TW" altLang="en-US" dirty="0">
                  <a:solidFill>
                    <a:schemeClr val="bg1"/>
                  </a:solidFill>
                  <a:latin typeface="Calibri"/>
                  <a:cs typeface="Calibri"/>
                  <a:sym typeface="Calibri"/>
                </a:rPr>
                <a:t>顯卡支援長度</a:t>
              </a:r>
              <a:endParaRPr lang="en-US" altLang="zh-TW" dirty="0">
                <a:solidFill>
                  <a:schemeClr val="bg1"/>
                </a:solidFill>
              </a:endParaRPr>
            </a:p>
          </p:txBody>
        </p:sp>
        <p:sp>
          <p:nvSpPr>
            <p:cNvPr id="77" name="矩形 76"/>
            <p:cNvSpPr/>
            <p:nvPr/>
          </p:nvSpPr>
          <p:spPr>
            <a:xfrm>
              <a:off x="9117013" y="2834853"/>
              <a:ext cx="1386918" cy="307777"/>
            </a:xfrm>
            <a:prstGeom prst="rect">
              <a:avLst/>
            </a:prstGeom>
          </p:spPr>
          <p:txBody>
            <a:bodyPr wrap="none">
              <a:spAutoFit/>
            </a:bodyPr>
            <a:lstStyle/>
            <a:p>
              <a:pPr lvl="0" algn="r"/>
              <a:r>
                <a:rPr lang="en-US" altLang="zh-TW" dirty="0">
                  <a:solidFill>
                    <a:schemeClr val="bg1"/>
                  </a:solidFill>
                  <a:latin typeface="Calibri"/>
                  <a:ea typeface="Calibri"/>
                  <a:cs typeface="Calibri"/>
                  <a:sym typeface="Calibri"/>
                </a:rPr>
                <a:t>CPU</a:t>
              </a:r>
              <a:r>
                <a:rPr lang="zh-TW" altLang="en-US" dirty="0">
                  <a:solidFill>
                    <a:schemeClr val="bg1"/>
                  </a:solidFill>
                  <a:latin typeface="Calibri"/>
                  <a:ea typeface="Calibri"/>
                  <a:cs typeface="Calibri"/>
                  <a:sym typeface="Calibri"/>
                </a:rPr>
                <a:t>散熱器高度</a:t>
              </a:r>
              <a:endParaRPr lang="en-US" altLang="zh-TW" dirty="0">
                <a:solidFill>
                  <a:schemeClr val="bg1"/>
                </a:solidFill>
                <a:latin typeface="Calibri"/>
                <a:ea typeface="Calibri"/>
                <a:cs typeface="Calibri"/>
                <a:sym typeface="Calibri"/>
              </a:endParaRPr>
            </a:p>
          </p:txBody>
        </p:sp>
        <p:sp>
          <p:nvSpPr>
            <p:cNvPr id="78" name="矩形 77"/>
            <p:cNvSpPr/>
            <p:nvPr/>
          </p:nvSpPr>
          <p:spPr>
            <a:xfrm>
              <a:off x="9501234" y="2385215"/>
              <a:ext cx="1143262" cy="307777"/>
            </a:xfrm>
            <a:prstGeom prst="rect">
              <a:avLst/>
            </a:prstGeom>
          </p:spPr>
          <p:txBody>
            <a:bodyPr wrap="none">
              <a:spAutoFit/>
            </a:bodyPr>
            <a:lstStyle/>
            <a:p>
              <a:pPr lvl="0"/>
              <a:r>
                <a:rPr lang="en-US" altLang="zh-TW" dirty="0">
                  <a:solidFill>
                    <a:schemeClr val="bg1"/>
                  </a:solidFill>
                  <a:latin typeface="Calibri"/>
                  <a:ea typeface="Calibri"/>
                  <a:cs typeface="Calibri"/>
                  <a:sym typeface="Calibri"/>
                </a:rPr>
                <a:t>140mm </a:t>
              </a:r>
              <a:r>
                <a:rPr lang="zh-TW" altLang="en-US" dirty="0">
                  <a:solidFill>
                    <a:schemeClr val="bg1"/>
                  </a:solidFill>
                  <a:latin typeface="Calibri"/>
                  <a:ea typeface="Calibri"/>
                  <a:cs typeface="Calibri"/>
                  <a:sym typeface="Calibri"/>
                </a:rPr>
                <a:t>風扇</a:t>
              </a:r>
              <a:endParaRPr lang="en-US" altLang="zh-TW" dirty="0">
                <a:solidFill>
                  <a:schemeClr val="bg1"/>
                </a:solidFill>
              </a:endParaRPr>
            </a:p>
          </p:txBody>
        </p:sp>
        <p:sp>
          <p:nvSpPr>
            <p:cNvPr id="79" name="矩形 78"/>
            <p:cNvSpPr/>
            <p:nvPr/>
          </p:nvSpPr>
          <p:spPr>
            <a:xfrm>
              <a:off x="9501234" y="2133490"/>
              <a:ext cx="1143262" cy="307777"/>
            </a:xfrm>
            <a:prstGeom prst="rect">
              <a:avLst/>
            </a:prstGeom>
          </p:spPr>
          <p:txBody>
            <a:bodyPr wrap="none">
              <a:spAutoFit/>
            </a:bodyPr>
            <a:lstStyle/>
            <a:p>
              <a:pPr lvl="0"/>
              <a:r>
                <a:rPr lang="en-US" altLang="zh-TW" dirty="0">
                  <a:solidFill>
                    <a:schemeClr val="bg1"/>
                  </a:solidFill>
                  <a:latin typeface="Calibri"/>
                  <a:ea typeface="Calibri"/>
                  <a:cs typeface="Calibri"/>
                  <a:sym typeface="Calibri"/>
                </a:rPr>
                <a:t>120mm </a:t>
              </a:r>
              <a:r>
                <a:rPr lang="zh-TW" altLang="en-US" dirty="0">
                  <a:solidFill>
                    <a:schemeClr val="bg1"/>
                  </a:solidFill>
                  <a:latin typeface="Calibri"/>
                  <a:ea typeface="Calibri"/>
                  <a:cs typeface="Calibri"/>
                  <a:sym typeface="Calibri"/>
                </a:rPr>
                <a:t>風扇</a:t>
              </a:r>
              <a:endParaRPr lang="en-US" altLang="zh-TW" dirty="0">
                <a:solidFill>
                  <a:schemeClr val="bg1"/>
                </a:solidFill>
              </a:endParaRPr>
            </a:p>
          </p:txBody>
        </p:sp>
        <p:sp>
          <p:nvSpPr>
            <p:cNvPr id="80" name="矩形 79"/>
            <p:cNvSpPr/>
            <p:nvPr/>
          </p:nvSpPr>
          <p:spPr>
            <a:xfrm>
              <a:off x="9501234" y="1860969"/>
              <a:ext cx="723275" cy="307777"/>
            </a:xfrm>
            <a:prstGeom prst="rect">
              <a:avLst/>
            </a:prstGeom>
          </p:spPr>
          <p:txBody>
            <a:bodyPr wrap="none">
              <a:spAutoFit/>
            </a:bodyPr>
            <a:lstStyle/>
            <a:p>
              <a:pPr lvl="0"/>
              <a:r>
                <a:rPr lang="zh-TW" altLang="en-US" dirty="0">
                  <a:solidFill>
                    <a:schemeClr val="bg1"/>
                  </a:solidFill>
                  <a:latin typeface="Calibri"/>
                  <a:cs typeface="Calibri"/>
                  <a:sym typeface="Calibri"/>
                </a:rPr>
                <a:t>散熱器</a:t>
              </a:r>
              <a:endParaRPr lang="en-US" altLang="zh-TW" dirty="0">
                <a:solidFill>
                  <a:schemeClr val="bg1"/>
                </a:solidFill>
              </a:endParaRPr>
            </a:p>
          </p:txBody>
        </p:sp>
        <p:sp>
          <p:nvSpPr>
            <p:cNvPr id="81" name="矩形 80"/>
            <p:cNvSpPr/>
            <p:nvPr/>
          </p:nvSpPr>
          <p:spPr>
            <a:xfrm>
              <a:off x="8110728" y="1478343"/>
              <a:ext cx="3364992" cy="345866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49" name="群組 48"/>
          <p:cNvGrpSpPr/>
          <p:nvPr/>
        </p:nvGrpSpPr>
        <p:grpSpPr>
          <a:xfrm>
            <a:off x="1463895" y="1053916"/>
            <a:ext cx="5020073" cy="4385688"/>
            <a:chOff x="1463895" y="1053916"/>
            <a:chExt cx="5020073" cy="4385688"/>
          </a:xfrm>
        </p:grpSpPr>
        <p:pic>
          <p:nvPicPr>
            <p:cNvPr id="50" name="圖片 49"/>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1975520" y="1740470"/>
              <a:ext cx="3699134" cy="3699134"/>
            </a:xfrm>
            <a:prstGeom prst="rect">
              <a:avLst/>
            </a:prstGeom>
          </p:spPr>
        </p:pic>
        <p:grpSp>
          <p:nvGrpSpPr>
            <p:cNvPr id="59" name="群組 58"/>
            <p:cNvGrpSpPr/>
            <p:nvPr/>
          </p:nvGrpSpPr>
          <p:grpSpPr>
            <a:xfrm>
              <a:off x="2277038" y="1053916"/>
              <a:ext cx="2295144" cy="261610"/>
              <a:chOff x="3986784" y="1327290"/>
              <a:chExt cx="2295144" cy="261610"/>
            </a:xfrm>
          </p:grpSpPr>
          <p:sp>
            <p:nvSpPr>
              <p:cNvPr id="94" name="圓角矩形 93"/>
              <p:cNvSpPr/>
              <p:nvPr/>
            </p:nvSpPr>
            <p:spPr>
              <a:xfrm>
                <a:off x="3986784" y="1377383"/>
                <a:ext cx="2295144" cy="158015"/>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5" name="矩形 94"/>
              <p:cNvSpPr/>
              <p:nvPr/>
            </p:nvSpPr>
            <p:spPr>
              <a:xfrm>
                <a:off x="4497002" y="1327290"/>
                <a:ext cx="1274708" cy="261610"/>
              </a:xfrm>
              <a:prstGeom prst="rect">
                <a:avLst/>
              </a:prstGeom>
            </p:spPr>
            <p:txBody>
              <a:bodyPr wrap="none">
                <a:spAutoFit/>
              </a:bodyPr>
              <a:lstStyle/>
              <a:p>
                <a:r>
                  <a:rPr lang="en-US" altLang="zh-TW" sz="1100" spc="300" dirty="0">
                    <a:solidFill>
                      <a:schemeClr val="bg1"/>
                    </a:solidFill>
                  </a:rPr>
                  <a:t>240/120mm</a:t>
                </a:r>
                <a:endParaRPr lang="zh-TW" altLang="en-US" sz="1100" spc="300" dirty="0">
                  <a:solidFill>
                    <a:schemeClr val="bg1"/>
                  </a:solidFill>
                </a:endParaRPr>
              </a:p>
            </p:txBody>
          </p:sp>
        </p:grpSp>
        <p:grpSp>
          <p:nvGrpSpPr>
            <p:cNvPr id="60" name="群組 59"/>
            <p:cNvGrpSpPr/>
            <p:nvPr/>
          </p:nvGrpSpPr>
          <p:grpSpPr>
            <a:xfrm rot="5400000">
              <a:off x="1107803" y="2522765"/>
              <a:ext cx="973794" cy="261610"/>
              <a:chOff x="3986784" y="1292873"/>
              <a:chExt cx="2485704" cy="261610"/>
            </a:xfrm>
          </p:grpSpPr>
          <p:sp>
            <p:nvSpPr>
              <p:cNvPr id="92" name="圓角矩形 91"/>
              <p:cNvSpPr/>
              <p:nvPr/>
            </p:nvSpPr>
            <p:spPr>
              <a:xfrm>
                <a:off x="3986784" y="1334105"/>
                <a:ext cx="2295144" cy="171877"/>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3" name="矩形 92"/>
              <p:cNvSpPr/>
              <p:nvPr/>
            </p:nvSpPr>
            <p:spPr>
              <a:xfrm>
                <a:off x="4094849" y="1292873"/>
                <a:ext cx="2377639" cy="261610"/>
              </a:xfrm>
              <a:prstGeom prst="rect">
                <a:avLst/>
              </a:prstGeom>
            </p:spPr>
            <p:txBody>
              <a:bodyPr wrap="square">
                <a:spAutoFit/>
              </a:bodyPr>
              <a:lstStyle/>
              <a:p>
                <a:r>
                  <a:rPr lang="en-US" altLang="zh-TW" sz="1100" spc="300" dirty="0" smtClean="0">
                    <a:solidFill>
                      <a:schemeClr val="bg1"/>
                    </a:solidFill>
                  </a:rPr>
                  <a:t>120mm</a:t>
                </a:r>
                <a:endParaRPr lang="zh-TW" altLang="en-US" sz="1100" spc="300" dirty="0">
                  <a:solidFill>
                    <a:schemeClr val="bg1"/>
                  </a:solidFill>
                </a:endParaRPr>
              </a:p>
            </p:txBody>
          </p:sp>
        </p:grpSp>
        <p:grpSp>
          <p:nvGrpSpPr>
            <p:cNvPr id="61" name="群組 60"/>
            <p:cNvGrpSpPr/>
            <p:nvPr/>
          </p:nvGrpSpPr>
          <p:grpSpPr>
            <a:xfrm>
              <a:off x="6222358" y="2166672"/>
              <a:ext cx="261610" cy="2919134"/>
              <a:chOff x="7440846" y="2032304"/>
              <a:chExt cx="261610" cy="2919134"/>
            </a:xfrm>
          </p:grpSpPr>
          <p:sp>
            <p:nvSpPr>
              <p:cNvPr id="90" name="圓角矩形 89"/>
              <p:cNvSpPr/>
              <p:nvPr/>
            </p:nvSpPr>
            <p:spPr>
              <a:xfrm rot="5400000">
                <a:off x="6112084" y="3408886"/>
                <a:ext cx="2919134" cy="16597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1" name="矩形 90"/>
              <p:cNvSpPr/>
              <p:nvPr/>
            </p:nvSpPr>
            <p:spPr>
              <a:xfrm rot="5400000">
                <a:off x="6349681" y="3525403"/>
                <a:ext cx="2443940" cy="261610"/>
              </a:xfrm>
              <a:prstGeom prst="rect">
                <a:avLst/>
              </a:prstGeom>
            </p:spPr>
            <p:txBody>
              <a:bodyPr wrap="square">
                <a:spAutoFit/>
              </a:bodyPr>
              <a:lstStyle/>
              <a:p>
                <a:r>
                  <a:rPr lang="en-US" altLang="zh-TW" sz="1100" spc="300" dirty="0" smtClean="0">
                    <a:solidFill>
                      <a:schemeClr val="bg1"/>
                    </a:solidFill>
                  </a:rPr>
                  <a:t>360/280/240/120 mm</a:t>
                </a:r>
                <a:endParaRPr lang="zh-TW" altLang="en-US" sz="1100" spc="300" dirty="0">
                  <a:solidFill>
                    <a:schemeClr val="bg1"/>
                  </a:solidFill>
                </a:endParaRPr>
              </a:p>
            </p:txBody>
          </p:sp>
        </p:grpSp>
        <p:sp>
          <p:nvSpPr>
            <p:cNvPr id="62" name="圓角矩形 61"/>
            <p:cNvSpPr/>
            <p:nvPr/>
          </p:nvSpPr>
          <p:spPr>
            <a:xfrm rot="5400000">
              <a:off x="1449553" y="2567514"/>
              <a:ext cx="899141" cy="97462"/>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3" name="圓角矩形 62"/>
            <p:cNvSpPr/>
            <p:nvPr/>
          </p:nvSpPr>
          <p:spPr>
            <a:xfrm>
              <a:off x="2277038" y="1394951"/>
              <a:ext cx="899141" cy="9561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4" name="圓角矩形 63"/>
            <p:cNvSpPr/>
            <p:nvPr/>
          </p:nvSpPr>
          <p:spPr>
            <a:xfrm>
              <a:off x="3285636" y="1394951"/>
              <a:ext cx="899141" cy="9561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5" name="圓角矩形 64"/>
            <p:cNvSpPr/>
            <p:nvPr/>
          </p:nvSpPr>
          <p:spPr>
            <a:xfrm>
              <a:off x="2277038" y="1622966"/>
              <a:ext cx="899141" cy="95619"/>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8" name="圓角矩形 67"/>
            <p:cNvSpPr/>
            <p:nvPr/>
          </p:nvSpPr>
          <p:spPr>
            <a:xfrm>
              <a:off x="3285636" y="1622966"/>
              <a:ext cx="899141" cy="95619"/>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9" name="圓角矩形 68"/>
            <p:cNvSpPr/>
            <p:nvPr/>
          </p:nvSpPr>
          <p:spPr>
            <a:xfrm rot="5400000">
              <a:off x="5366836" y="3542228"/>
              <a:ext cx="899141" cy="95619"/>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0" name="圓角矩形 69"/>
            <p:cNvSpPr/>
            <p:nvPr/>
          </p:nvSpPr>
          <p:spPr>
            <a:xfrm rot="5400000">
              <a:off x="5356956" y="2568433"/>
              <a:ext cx="899141" cy="95619"/>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1" name="圓角矩形 70"/>
            <p:cNvSpPr/>
            <p:nvPr/>
          </p:nvSpPr>
          <p:spPr>
            <a:xfrm rot="5400000">
              <a:off x="5600727" y="3542228"/>
              <a:ext cx="899141" cy="9561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2" name="圓角矩形 81"/>
            <p:cNvSpPr/>
            <p:nvPr/>
          </p:nvSpPr>
          <p:spPr>
            <a:xfrm rot="5400000">
              <a:off x="5590847" y="2568433"/>
              <a:ext cx="899141" cy="9561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3" name="矩形 82"/>
            <p:cNvSpPr/>
            <p:nvPr/>
          </p:nvSpPr>
          <p:spPr>
            <a:xfrm>
              <a:off x="2493500" y="2255222"/>
              <a:ext cx="1424469" cy="1051658"/>
            </a:xfrm>
            <a:prstGeom prst="rect">
              <a:avLst/>
            </a:prstGeom>
            <a:solidFill>
              <a:srgbClr val="613C7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4" name="文字方塊 83"/>
            <p:cNvSpPr txBox="1"/>
            <p:nvPr/>
          </p:nvSpPr>
          <p:spPr>
            <a:xfrm>
              <a:off x="2576395" y="2627162"/>
              <a:ext cx="1258678" cy="307777"/>
            </a:xfrm>
            <a:prstGeom prst="rect">
              <a:avLst/>
            </a:prstGeom>
            <a:noFill/>
          </p:spPr>
          <p:txBody>
            <a:bodyPr wrap="none" rtlCol="0">
              <a:spAutoFit/>
            </a:bodyPr>
            <a:lstStyle/>
            <a:p>
              <a:r>
                <a:rPr lang="en-US" altLang="zh-TW" dirty="0" smtClean="0">
                  <a:solidFill>
                    <a:schemeClr val="bg1"/>
                  </a:solidFill>
                </a:rPr>
                <a:t>Up to 178mm</a:t>
              </a:r>
              <a:endParaRPr lang="zh-TW" altLang="en-US" dirty="0">
                <a:solidFill>
                  <a:schemeClr val="bg1"/>
                </a:solidFill>
              </a:endParaRPr>
            </a:p>
          </p:txBody>
        </p:sp>
        <p:sp>
          <p:nvSpPr>
            <p:cNvPr id="85" name="矩形 84"/>
            <p:cNvSpPr/>
            <p:nvPr/>
          </p:nvSpPr>
          <p:spPr>
            <a:xfrm>
              <a:off x="2294691" y="3642055"/>
              <a:ext cx="2904149" cy="359154"/>
            </a:xfrm>
            <a:prstGeom prst="rect">
              <a:avLst/>
            </a:prstGeom>
            <a:solidFill>
              <a:srgbClr val="1E5856">
                <a:alpha val="80000"/>
              </a:srgbClr>
            </a:solidFill>
            <a:ln>
              <a:noFill/>
            </a:ln>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endParaRPr lang="zh-TW" altLang="en-US"/>
            </a:p>
          </p:txBody>
        </p:sp>
        <p:sp>
          <p:nvSpPr>
            <p:cNvPr id="86" name="矩形 85"/>
            <p:cNvSpPr/>
            <p:nvPr/>
          </p:nvSpPr>
          <p:spPr>
            <a:xfrm>
              <a:off x="2303120" y="4482703"/>
              <a:ext cx="1454034" cy="529843"/>
            </a:xfrm>
            <a:prstGeom prst="rect">
              <a:avLst/>
            </a:prstGeom>
            <a:solidFill>
              <a:srgbClr val="63634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7" name="文字方塊 86"/>
            <p:cNvSpPr txBox="1"/>
            <p:nvPr/>
          </p:nvSpPr>
          <p:spPr>
            <a:xfrm>
              <a:off x="2400798" y="4563832"/>
              <a:ext cx="1258678" cy="307777"/>
            </a:xfrm>
            <a:prstGeom prst="rect">
              <a:avLst/>
            </a:prstGeom>
            <a:noFill/>
          </p:spPr>
          <p:txBody>
            <a:bodyPr wrap="none" rtlCol="0">
              <a:spAutoFit/>
            </a:bodyPr>
            <a:lstStyle/>
            <a:p>
              <a:r>
                <a:rPr lang="en-US" altLang="zh-TW" dirty="0" smtClean="0">
                  <a:solidFill>
                    <a:schemeClr val="bg1"/>
                  </a:solidFill>
                </a:rPr>
                <a:t>Up to 185mm</a:t>
              </a:r>
              <a:endParaRPr lang="zh-TW" altLang="en-US" dirty="0">
                <a:solidFill>
                  <a:schemeClr val="bg1"/>
                </a:solidFill>
              </a:endParaRPr>
            </a:p>
          </p:txBody>
        </p:sp>
        <p:sp>
          <p:nvSpPr>
            <p:cNvPr id="88" name="文字方塊 87"/>
            <p:cNvSpPr txBox="1"/>
            <p:nvPr/>
          </p:nvSpPr>
          <p:spPr>
            <a:xfrm>
              <a:off x="3011427" y="3667743"/>
              <a:ext cx="1258678" cy="307777"/>
            </a:xfrm>
            <a:prstGeom prst="rect">
              <a:avLst/>
            </a:prstGeom>
            <a:noFill/>
          </p:spPr>
          <p:txBody>
            <a:bodyPr wrap="none" rtlCol="0">
              <a:spAutoFit/>
            </a:bodyPr>
            <a:lstStyle/>
            <a:p>
              <a:r>
                <a:rPr lang="en-US" altLang="zh-TW" dirty="0" smtClean="0">
                  <a:solidFill>
                    <a:schemeClr val="bg1"/>
                  </a:solidFill>
                </a:rPr>
                <a:t>Up to 400mm</a:t>
              </a:r>
              <a:endParaRPr lang="zh-TW" altLang="en-US" dirty="0">
                <a:solidFill>
                  <a:schemeClr val="bg1"/>
                </a:solidFill>
              </a:endParaRPr>
            </a:p>
          </p:txBody>
        </p:sp>
        <p:sp>
          <p:nvSpPr>
            <p:cNvPr id="89" name="圓角矩形 88"/>
            <p:cNvSpPr/>
            <p:nvPr/>
          </p:nvSpPr>
          <p:spPr>
            <a:xfrm rot="5400000">
              <a:off x="5366836" y="4516023"/>
              <a:ext cx="899141" cy="95619"/>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Tree>
    <p:extLst>
      <p:ext uri="{BB962C8B-B14F-4D97-AF65-F5344CB8AC3E}">
        <p14:creationId xmlns:p14="http://schemas.microsoft.com/office/powerpoint/2010/main" val="28443333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51" name="Google Shape;151;p8"/>
          <p:cNvSpPr/>
          <p:nvPr/>
        </p:nvSpPr>
        <p:spPr>
          <a:xfrm>
            <a:off x="646354" y="2496329"/>
            <a:ext cx="3384183" cy="2631449"/>
          </a:xfrm>
          <a:prstGeom prst="rect">
            <a:avLst/>
          </a:prstGeom>
          <a:noFill/>
          <a:ln>
            <a:noFill/>
          </a:ln>
        </p:spPr>
        <p:txBody>
          <a:bodyPr spcFirstLastPara="1" wrap="square" lIns="91425" tIns="45700" rIns="91425" bIns="45700" anchor="t" anchorCtr="0">
            <a:spAutoFit/>
          </a:bodyPr>
          <a:lstStyle/>
          <a:p>
            <a:pPr lvl="0" algn="just">
              <a:lnSpc>
                <a:spcPct val="150000"/>
              </a:lnSpc>
            </a:pPr>
            <a:r>
              <a:rPr lang="zh-TW" altLang="en-US" sz="1100" dirty="0">
                <a:solidFill>
                  <a:schemeClr val="bg1"/>
                </a:solidFill>
                <a:latin typeface="Calibri"/>
                <a:ea typeface="Calibri"/>
                <a:cs typeface="Calibri"/>
                <a:sym typeface="Calibri"/>
              </a:rPr>
              <a:t>亞瑟之劍的結構設計提供了新的除塵解決方案。前面板的防塵濾網集成在側邊塑膠條中，可將前濾網完美的隱藏，打造精緻的外觀。 如需卸除濾網清洗，只需要將前面板的側條向上推即可取出，無需拆卸整片前面板。這種新設計為整機提供了充足的氣流，同時還能防止灰塵進入機殼內。在頂部的磁吸式濾網，由於採用了磁吸的設計，也可輕鬆安裝及拆除，並且可以更換為</a:t>
            </a:r>
            <a:r>
              <a:rPr lang="zh-TW" altLang="en-US" sz="1100" dirty="0">
                <a:solidFill>
                  <a:schemeClr val="bg1"/>
                </a:solidFill>
                <a:latin typeface="微軟正黑體" panose="020B0604030504040204" pitchFamily="34" charset="-120"/>
                <a:ea typeface="微軟正黑體" panose="020B0604030504040204" pitchFamily="34" charset="-120"/>
              </a:rPr>
              <a:t>磁吸式</a:t>
            </a:r>
            <a:r>
              <a:rPr lang="en-US" altLang="zh-TW" sz="1100" dirty="0">
                <a:solidFill>
                  <a:schemeClr val="bg1"/>
                </a:solidFill>
                <a:latin typeface="微軟正黑體" panose="020B0604030504040204" pitchFamily="34" charset="-120"/>
                <a:ea typeface="微軟正黑體" panose="020B0604030504040204" pitchFamily="34" charset="-120"/>
              </a:rPr>
              <a:t>PVC</a:t>
            </a:r>
            <a:r>
              <a:rPr lang="zh-TW" altLang="en-US" sz="1100" dirty="0">
                <a:solidFill>
                  <a:schemeClr val="bg1"/>
                </a:solidFill>
                <a:latin typeface="微軟正黑體" panose="020B0604030504040204" pitchFamily="34" charset="-120"/>
                <a:ea typeface="微軟正黑體" panose="020B0604030504040204" pitchFamily="34" charset="-120"/>
              </a:rPr>
              <a:t>全防塵蓋板，使機殼上方沒有安裝風扇的使用者，可以使用此蓋板完全阻隔落塵。</a:t>
            </a:r>
            <a:endParaRPr lang="zh-TW" altLang="en-US" sz="1100" dirty="0">
              <a:solidFill>
                <a:schemeClr val="bg1"/>
              </a:solidFill>
              <a:latin typeface="Calibri"/>
              <a:ea typeface="Calibri"/>
              <a:cs typeface="Calibri"/>
              <a:sym typeface="Calibri"/>
            </a:endParaRPr>
          </a:p>
        </p:txBody>
      </p:sp>
      <p:sp>
        <p:nvSpPr>
          <p:cNvPr id="152" name="Google Shape;152;p8"/>
          <p:cNvSpPr/>
          <p:nvPr/>
        </p:nvSpPr>
        <p:spPr>
          <a:xfrm>
            <a:off x="646354" y="1488513"/>
            <a:ext cx="3688658" cy="830956"/>
          </a:xfrm>
          <a:prstGeom prst="rect">
            <a:avLst/>
          </a:prstGeom>
          <a:noFill/>
          <a:ln>
            <a:noFill/>
          </a:ln>
        </p:spPr>
        <p:txBody>
          <a:bodyPr spcFirstLastPara="1" wrap="square" lIns="91425" tIns="45700" rIns="91425" bIns="45700" anchor="t" anchorCtr="0">
            <a:spAutoFit/>
          </a:bodyPr>
          <a:lstStyle/>
          <a:p>
            <a:pPr lvl="0"/>
            <a:r>
              <a:rPr lang="zh-TW" altLang="en-US" sz="2400" b="1" dirty="0">
                <a:solidFill>
                  <a:srgbClr val="FF0000"/>
                </a:solidFill>
                <a:latin typeface="Calibri"/>
                <a:ea typeface="Calibri"/>
                <a:cs typeface="Calibri"/>
                <a:sym typeface="Calibri"/>
              </a:rPr>
              <a:t>方便拆除清洗</a:t>
            </a:r>
            <a:r>
              <a:rPr lang="zh-TW" altLang="en-US" sz="2400" b="1" dirty="0" smtClean="0">
                <a:solidFill>
                  <a:srgbClr val="FF0000"/>
                </a:solidFill>
                <a:latin typeface="Calibri"/>
                <a:ea typeface="Calibri"/>
                <a:cs typeface="Calibri"/>
                <a:sym typeface="Calibri"/>
              </a:rPr>
              <a:t>的</a:t>
            </a:r>
            <a:endParaRPr lang="en-US" altLang="zh-TW" sz="2400" b="1" dirty="0" smtClean="0">
              <a:solidFill>
                <a:srgbClr val="FF0000"/>
              </a:solidFill>
              <a:latin typeface="Calibri"/>
              <a:ea typeface="Calibri"/>
              <a:cs typeface="Calibri"/>
              <a:sym typeface="Calibri"/>
            </a:endParaRPr>
          </a:p>
          <a:p>
            <a:pPr lvl="0"/>
            <a:r>
              <a:rPr lang="zh-TW" altLang="en-US" sz="2400" b="1" dirty="0" smtClean="0">
                <a:solidFill>
                  <a:srgbClr val="FF0000"/>
                </a:solidFill>
                <a:latin typeface="Calibri"/>
                <a:ea typeface="Calibri"/>
                <a:cs typeface="Calibri"/>
                <a:sym typeface="Calibri"/>
              </a:rPr>
              <a:t>濾</a:t>
            </a:r>
            <a:r>
              <a:rPr lang="zh-TW" altLang="en-US" sz="2400" b="1" dirty="0">
                <a:solidFill>
                  <a:srgbClr val="FF0000"/>
                </a:solidFill>
                <a:latin typeface="Calibri"/>
                <a:ea typeface="Calibri"/>
                <a:cs typeface="Calibri"/>
                <a:sym typeface="Calibri"/>
              </a:rPr>
              <a:t>網結構設計</a:t>
            </a:r>
            <a:endParaRPr lang="zh-TW" altLang="en-US" sz="2400" dirty="0"/>
          </a:p>
        </p:txBody>
      </p:sp>
      <p:pic>
        <p:nvPicPr>
          <p:cNvPr id="2" name="圖片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35012" y="1047470"/>
            <a:ext cx="3653321" cy="4355561"/>
          </a:xfrm>
          <a:prstGeom prst="rect">
            <a:avLst/>
          </a:prstGeom>
        </p:spPr>
      </p:pic>
      <p:pic>
        <p:nvPicPr>
          <p:cNvPr id="3" name="圖片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88333" y="1666737"/>
            <a:ext cx="3461041" cy="3461041"/>
          </a:xfrm>
          <a:prstGeom prst="rect">
            <a:avLst/>
          </a:prstGeom>
        </p:spPr>
      </p:pic>
      <p:pic>
        <p:nvPicPr>
          <p:cNvPr id="10" name="圖片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7568" y="154644"/>
            <a:ext cx="1487786" cy="337179"/>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2" name="矩形 1"/>
          <p:cNvSpPr/>
          <p:nvPr/>
        </p:nvSpPr>
        <p:spPr>
          <a:xfrm>
            <a:off x="7238446" y="2036139"/>
            <a:ext cx="4358640" cy="2854308"/>
          </a:xfrm>
          <a:prstGeom prst="rect">
            <a:avLst/>
          </a:prstGeom>
        </p:spPr>
        <p:txBody>
          <a:bodyPr wrap="square">
            <a:spAutoFit/>
          </a:bodyPr>
          <a:lstStyle/>
          <a:p>
            <a:pPr marL="171450" lvl="0" indent="-171450">
              <a:lnSpc>
                <a:spcPct val="150000"/>
              </a:lnSpc>
              <a:buClr>
                <a:srgbClr val="FFC000"/>
              </a:buClr>
              <a:buFont typeface="Arial" panose="020B0604020202020204" pitchFamily="34" charset="0"/>
              <a:buChar char="•"/>
            </a:pPr>
            <a:r>
              <a:rPr lang="zh-TW" altLang="en-US" sz="1100" dirty="0">
                <a:solidFill>
                  <a:schemeClr val="bg1"/>
                </a:solidFill>
                <a:latin typeface="微軟正黑體" panose="020B0604030504040204" pitchFamily="34" charset="-120"/>
                <a:ea typeface="微軟正黑體" panose="020B0604030504040204" pitchFamily="34" charset="-120"/>
                <a:cs typeface="Calibri"/>
                <a:sym typeface="Calibri"/>
              </a:rPr>
              <a:t>支援直立式</a:t>
            </a: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顯示卡不管是前方、上方還是</a:t>
            </a:r>
            <a:r>
              <a:rPr lang="en-US" altLang="zh-TW" sz="1100" dirty="0" smtClean="0">
                <a:solidFill>
                  <a:schemeClr val="bg1"/>
                </a:solidFill>
                <a:latin typeface="微軟正黑體" panose="020B0604030504040204" pitchFamily="34" charset="-120"/>
                <a:ea typeface="微軟正黑體" panose="020B0604030504040204" pitchFamily="34" charset="-120"/>
                <a:cs typeface="Calibri"/>
                <a:sym typeface="Calibri"/>
              </a:rPr>
              <a:t>PSU</a:t>
            </a: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下的濾網都可輕鬆拆卸進行清理</a:t>
            </a:r>
          </a:p>
          <a:p>
            <a:pPr marL="171450" lvl="0" indent="-171450">
              <a:lnSpc>
                <a:spcPct val="150000"/>
              </a:lnSpc>
              <a:buClr>
                <a:srgbClr val="FFC000"/>
              </a:buClr>
              <a:buFont typeface="Arial" panose="020B0604020202020204" pitchFamily="34" charset="0"/>
              <a:buChar char="•"/>
            </a:pP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機殼內附贈</a:t>
            </a:r>
            <a:r>
              <a:rPr lang="en-US" altLang="zh-TW" sz="1100" dirty="0" smtClean="0">
                <a:solidFill>
                  <a:schemeClr val="bg1"/>
                </a:solidFill>
                <a:latin typeface="微軟正黑體" panose="020B0604030504040204" pitchFamily="34" charset="-120"/>
                <a:ea typeface="微軟正黑體" panose="020B0604030504040204" pitchFamily="34" charset="-120"/>
                <a:cs typeface="Calibri"/>
                <a:sym typeface="Calibri"/>
              </a:rPr>
              <a:t>2</a:t>
            </a: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顆</a:t>
            </a:r>
            <a:r>
              <a:rPr lang="en-US" altLang="zh-TW" sz="1100" dirty="0" smtClean="0">
                <a:solidFill>
                  <a:schemeClr val="bg1"/>
                </a:solidFill>
                <a:latin typeface="微軟正黑體" panose="020B0604030504040204" pitchFamily="34" charset="-120"/>
                <a:ea typeface="微軟正黑體" panose="020B0604030504040204" pitchFamily="34" charset="-120"/>
                <a:cs typeface="Calibri"/>
                <a:sym typeface="Calibri"/>
              </a:rPr>
              <a:t>120mm</a:t>
            </a: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風扇</a:t>
            </a:r>
            <a:r>
              <a:rPr lang="en-US" altLang="zh-TW" sz="1100" dirty="0" smtClean="0">
                <a:solidFill>
                  <a:schemeClr val="bg1"/>
                </a:solidFill>
                <a:latin typeface="微軟正黑體" panose="020B0604030504040204" pitchFamily="34" charset="-120"/>
                <a:ea typeface="微軟正黑體" panose="020B0604030504040204" pitchFamily="34" charset="-120"/>
                <a:cs typeface="Calibri"/>
                <a:sym typeface="Calibri"/>
              </a:rPr>
              <a:t>(static RGB Fan x 1)</a:t>
            </a:r>
          </a:p>
          <a:p>
            <a:pPr marL="171450" lvl="0" indent="-171450">
              <a:lnSpc>
                <a:spcPct val="150000"/>
              </a:lnSpc>
              <a:buClr>
                <a:srgbClr val="FFC000"/>
              </a:buClr>
              <a:buFont typeface="Arial" panose="020B0604020202020204" pitchFamily="34" charset="0"/>
              <a:buChar char="•"/>
            </a:pP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支援</a:t>
            </a:r>
            <a:r>
              <a:rPr lang="en-US" altLang="zh-TW" sz="1100" dirty="0" smtClean="0">
                <a:solidFill>
                  <a:schemeClr val="bg1"/>
                </a:solidFill>
                <a:latin typeface="微軟正黑體" panose="020B0604030504040204" pitchFamily="34" charset="-120"/>
                <a:ea typeface="微軟正黑體" panose="020B0604030504040204" pitchFamily="34" charset="-120"/>
                <a:cs typeface="Calibri"/>
                <a:sym typeface="Calibri"/>
              </a:rPr>
              <a:t>VGA</a:t>
            </a: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長度可達</a:t>
            </a:r>
            <a:r>
              <a:rPr lang="en-US" altLang="zh-TW" sz="1100" dirty="0" smtClean="0">
                <a:solidFill>
                  <a:schemeClr val="bg1"/>
                </a:solidFill>
                <a:latin typeface="微軟正黑體" panose="020B0604030504040204" pitchFamily="34" charset="-120"/>
                <a:ea typeface="微軟正黑體" panose="020B0604030504040204" pitchFamily="34" charset="-120"/>
                <a:cs typeface="Calibri"/>
                <a:sym typeface="Calibri"/>
              </a:rPr>
              <a:t>400mm</a:t>
            </a:r>
          </a:p>
          <a:p>
            <a:pPr marL="171450" lvl="0" indent="-171450">
              <a:lnSpc>
                <a:spcPct val="150000"/>
              </a:lnSpc>
              <a:buClr>
                <a:srgbClr val="FFC000"/>
              </a:buClr>
              <a:buFont typeface="Arial" panose="020B0604020202020204" pitchFamily="34" charset="0"/>
              <a:buChar char="•"/>
            </a:pP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前方有</a:t>
            </a:r>
            <a:r>
              <a:rPr lang="en-US" altLang="zh-TW" sz="1100" dirty="0" smtClean="0">
                <a:solidFill>
                  <a:schemeClr val="bg1"/>
                </a:solidFill>
                <a:latin typeface="微軟正黑體" panose="020B0604030504040204" pitchFamily="34" charset="-120"/>
                <a:ea typeface="微軟正黑體" panose="020B0604030504040204" pitchFamily="34" charset="-120"/>
                <a:cs typeface="Calibri"/>
                <a:sym typeface="Calibri"/>
              </a:rPr>
              <a:t>2</a:t>
            </a: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個</a:t>
            </a:r>
            <a:r>
              <a:rPr lang="en-US" altLang="zh-TW" sz="1100" dirty="0" smtClean="0">
                <a:solidFill>
                  <a:schemeClr val="bg1"/>
                </a:solidFill>
                <a:latin typeface="微軟正黑體" panose="020B0604030504040204" pitchFamily="34" charset="-120"/>
                <a:ea typeface="微軟正黑體" panose="020B0604030504040204" pitchFamily="34" charset="-120"/>
                <a:cs typeface="Calibri"/>
                <a:sym typeface="Calibri"/>
              </a:rPr>
              <a:t>USB 3.0</a:t>
            </a: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接口</a:t>
            </a:r>
            <a:endParaRPr lang="en-US" altLang="zh-TW" sz="1100" dirty="0" smtClean="0">
              <a:solidFill>
                <a:schemeClr val="bg1"/>
              </a:solidFill>
              <a:latin typeface="微軟正黑體" panose="020B0604030504040204" pitchFamily="34" charset="-120"/>
              <a:ea typeface="微軟正黑體" panose="020B0604030504040204" pitchFamily="34" charset="-120"/>
              <a:cs typeface="Calibri"/>
              <a:sym typeface="Calibri"/>
            </a:endParaRPr>
          </a:p>
          <a:p>
            <a:pPr marL="171450" lvl="0" indent="-171450">
              <a:lnSpc>
                <a:spcPct val="150000"/>
              </a:lnSpc>
              <a:buClr>
                <a:srgbClr val="FFC000"/>
              </a:buClr>
              <a:buFont typeface="Arial" panose="020B0604020202020204" pitchFamily="34" charset="0"/>
              <a:buChar char="•"/>
            </a:pP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華碩</a:t>
            </a:r>
            <a:r>
              <a:rPr lang="en-US" altLang="zh-TW" sz="1100" dirty="0" smtClean="0">
                <a:solidFill>
                  <a:schemeClr val="bg1"/>
                </a:solidFill>
                <a:latin typeface="微軟正黑體" panose="020B0604030504040204" pitchFamily="34" charset="-120"/>
                <a:ea typeface="微軟正黑體" panose="020B0604030504040204" pitchFamily="34" charset="-120"/>
                <a:cs typeface="Calibri"/>
                <a:sym typeface="Calibri"/>
              </a:rPr>
              <a:t>Aura Sync</a:t>
            </a: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認證</a:t>
            </a:r>
          </a:p>
          <a:p>
            <a:pPr marL="171450" lvl="0" indent="-171450">
              <a:lnSpc>
                <a:spcPct val="150000"/>
              </a:lnSpc>
              <a:buClr>
                <a:srgbClr val="FFC000"/>
              </a:buClr>
              <a:buFont typeface="Arial" panose="020B0604020202020204" pitchFamily="34" charset="0"/>
              <a:buChar char="•"/>
            </a:pP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支援</a:t>
            </a:r>
            <a:r>
              <a:rPr lang="en-US" altLang="zh-TW" sz="1100" dirty="0">
                <a:solidFill>
                  <a:schemeClr val="bg1"/>
                </a:solidFill>
                <a:latin typeface="微軟正黑體" panose="020B0604030504040204" pitchFamily="34" charset="-120"/>
                <a:ea typeface="微軟正黑體" panose="020B0604030504040204" pitchFamily="34" charset="-120"/>
                <a:cs typeface="Calibri"/>
                <a:sym typeface="Calibri"/>
              </a:rPr>
              <a:t>Addressable </a:t>
            </a:r>
            <a:r>
              <a:rPr lang="en-US" altLang="zh-TW" sz="1100" dirty="0" smtClean="0">
                <a:solidFill>
                  <a:schemeClr val="bg1"/>
                </a:solidFill>
                <a:latin typeface="微軟正黑體" panose="020B0604030504040204" pitchFamily="34" charset="-120"/>
                <a:ea typeface="微軟正黑體" panose="020B0604030504040204" pitchFamily="34" charset="-120"/>
                <a:cs typeface="Calibri"/>
                <a:sym typeface="Calibri"/>
              </a:rPr>
              <a:t>RGB</a:t>
            </a:r>
          </a:p>
          <a:p>
            <a:pPr marL="171450" lvl="0" indent="-171450">
              <a:lnSpc>
                <a:spcPct val="150000"/>
              </a:lnSpc>
              <a:buClr>
                <a:srgbClr val="FFC000"/>
              </a:buClr>
              <a:buFont typeface="Arial" panose="020B0604020202020204" pitchFamily="34" charset="0"/>
              <a:buChar char="•"/>
            </a:pP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頂部</a:t>
            </a:r>
            <a:r>
              <a:rPr lang="zh-TW" altLang="en-US" sz="1100" dirty="0">
                <a:solidFill>
                  <a:schemeClr val="bg1"/>
                </a:solidFill>
                <a:latin typeface="微軟正黑體" panose="020B0604030504040204" pitchFamily="34" charset="-120"/>
                <a:ea typeface="微軟正黑體" panose="020B0604030504040204" pitchFamily="34" charset="-120"/>
                <a:cs typeface="Calibri"/>
                <a:sym typeface="Calibri"/>
              </a:rPr>
              <a:t>磁吸式濾</a:t>
            </a: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網</a:t>
            </a:r>
            <a:endParaRPr lang="en-US" altLang="zh-TW" sz="1100" dirty="0" smtClean="0">
              <a:solidFill>
                <a:schemeClr val="bg1"/>
              </a:solidFill>
              <a:latin typeface="微軟正黑體" panose="020B0604030504040204" pitchFamily="34" charset="-120"/>
              <a:ea typeface="微軟正黑體" panose="020B0604030504040204" pitchFamily="34" charset="-120"/>
              <a:cs typeface="Calibri"/>
              <a:sym typeface="Calibri"/>
            </a:endParaRPr>
          </a:p>
          <a:p>
            <a:pPr marL="171450" lvl="0" indent="-171450">
              <a:lnSpc>
                <a:spcPct val="150000"/>
              </a:lnSpc>
              <a:buClr>
                <a:srgbClr val="FFC000"/>
              </a:buClr>
              <a:buFont typeface="Arial" panose="020B0604020202020204" pitchFamily="34" charset="0"/>
              <a:buChar char="•"/>
            </a:pP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左側</a:t>
            </a:r>
            <a:r>
              <a:rPr lang="en-US" altLang="zh-TW" sz="1100" dirty="0">
                <a:solidFill>
                  <a:schemeClr val="bg1"/>
                </a:solidFill>
                <a:latin typeface="微軟正黑體" panose="020B0604030504040204" pitchFamily="34" charset="-120"/>
                <a:ea typeface="微軟正黑體" panose="020B0604030504040204" pitchFamily="34" charset="-120"/>
                <a:cs typeface="Calibri"/>
                <a:sym typeface="Calibri"/>
              </a:rPr>
              <a:t>4mm</a:t>
            </a: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鋼化玻璃</a:t>
            </a:r>
            <a:endParaRPr lang="en-US" altLang="zh-TW" sz="1100" dirty="0" smtClean="0">
              <a:solidFill>
                <a:schemeClr val="bg1"/>
              </a:solidFill>
              <a:latin typeface="微軟正黑體" panose="020B0604030504040204" pitchFamily="34" charset="-120"/>
              <a:ea typeface="微軟正黑體" panose="020B0604030504040204" pitchFamily="34" charset="-120"/>
              <a:cs typeface="Calibri"/>
              <a:sym typeface="Calibri"/>
            </a:endParaRPr>
          </a:p>
          <a:p>
            <a:pPr marL="171450" lvl="0" indent="-171450">
              <a:lnSpc>
                <a:spcPct val="150000"/>
              </a:lnSpc>
              <a:buClr>
                <a:srgbClr val="FFC000"/>
              </a:buClr>
              <a:buFont typeface="Arial" panose="020B0604020202020204" pitchFamily="34" charset="0"/>
              <a:buChar char="•"/>
            </a:pP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全新</a:t>
            </a:r>
            <a:r>
              <a:rPr lang="zh-TW" altLang="en-US" sz="1100" dirty="0">
                <a:solidFill>
                  <a:schemeClr val="bg1"/>
                </a:solidFill>
                <a:latin typeface="微軟正黑體" panose="020B0604030504040204" pitchFamily="34" charset="-120"/>
                <a:ea typeface="微軟正黑體" panose="020B0604030504040204" pitchFamily="34" charset="-120"/>
                <a:cs typeface="Calibri"/>
                <a:sym typeface="Calibri"/>
              </a:rPr>
              <a:t>版本的</a:t>
            </a:r>
            <a:r>
              <a:rPr lang="en-US" altLang="zh-TW" sz="1100" dirty="0">
                <a:solidFill>
                  <a:schemeClr val="bg1"/>
                </a:solidFill>
                <a:latin typeface="微軟正黑體" panose="020B0604030504040204" pitchFamily="34" charset="-120"/>
                <a:ea typeface="微軟正黑體" panose="020B0604030504040204" pitchFamily="34" charset="-120"/>
                <a:cs typeface="Calibri"/>
                <a:sym typeface="Calibri"/>
              </a:rPr>
              <a:t>RGB</a:t>
            </a:r>
            <a:r>
              <a:rPr lang="zh-TW" altLang="en-US" sz="1100" dirty="0">
                <a:solidFill>
                  <a:schemeClr val="bg1"/>
                </a:solidFill>
                <a:latin typeface="微軟正黑體" panose="020B0604030504040204" pitchFamily="34" charset="-120"/>
                <a:ea typeface="微軟正黑體" panose="020B0604030504040204" pitchFamily="34" charset="-120"/>
                <a:cs typeface="Calibri"/>
                <a:sym typeface="Calibri"/>
              </a:rPr>
              <a:t>控制器可同時支援</a:t>
            </a:r>
            <a:r>
              <a:rPr lang="en-US" altLang="zh-TW" sz="1100" dirty="0">
                <a:solidFill>
                  <a:schemeClr val="bg1"/>
                </a:solidFill>
                <a:latin typeface="微軟正黑體" panose="020B0604030504040204" pitchFamily="34" charset="-120"/>
                <a:ea typeface="微軟正黑體" panose="020B0604030504040204" pitchFamily="34" charset="-120"/>
                <a:cs typeface="Calibri"/>
                <a:sym typeface="Calibri"/>
              </a:rPr>
              <a:t>4pin RGB</a:t>
            </a:r>
            <a:r>
              <a:rPr lang="zh-TW" altLang="en-US" sz="1100" dirty="0">
                <a:solidFill>
                  <a:schemeClr val="bg1"/>
                </a:solidFill>
                <a:latin typeface="微軟正黑體" panose="020B0604030504040204" pitchFamily="34" charset="-120"/>
                <a:ea typeface="微軟正黑體" panose="020B0604030504040204" pitchFamily="34" charset="-120"/>
                <a:cs typeface="Calibri"/>
                <a:sym typeface="Calibri"/>
              </a:rPr>
              <a:t>和</a:t>
            </a:r>
            <a:r>
              <a:rPr lang="en-US" altLang="zh-TW" sz="1100" dirty="0">
                <a:solidFill>
                  <a:schemeClr val="bg1"/>
                </a:solidFill>
                <a:latin typeface="微軟正黑體" panose="020B0604030504040204" pitchFamily="34" charset="-120"/>
                <a:ea typeface="微軟正黑體" panose="020B0604030504040204" pitchFamily="34" charset="-120"/>
                <a:cs typeface="Calibri"/>
                <a:sym typeface="Calibri"/>
              </a:rPr>
              <a:t>3pin </a:t>
            </a:r>
            <a:r>
              <a:rPr lang="en-US" altLang="zh-TW" sz="1100" dirty="0" smtClean="0">
                <a:solidFill>
                  <a:schemeClr val="bg1"/>
                </a:solidFill>
                <a:latin typeface="微軟正黑體" panose="020B0604030504040204" pitchFamily="34" charset="-120"/>
                <a:ea typeface="微軟正黑體" panose="020B0604030504040204" pitchFamily="34" charset="-120"/>
                <a:cs typeface="Calibri"/>
                <a:sym typeface="Calibri"/>
              </a:rPr>
              <a:t>ARGB</a:t>
            </a:r>
          </a:p>
          <a:p>
            <a:pPr marL="171450" lvl="0" indent="-171450">
              <a:lnSpc>
                <a:spcPct val="150000"/>
              </a:lnSpc>
              <a:buClr>
                <a:srgbClr val="FFC000"/>
              </a:buClr>
              <a:buFont typeface="Arial" panose="020B0604020202020204" pitchFamily="34" charset="0"/>
              <a:buChar char="•"/>
            </a:pPr>
            <a:r>
              <a:rPr lang="zh-TW" altLang="en-US" sz="1100" dirty="0" smtClean="0">
                <a:solidFill>
                  <a:schemeClr val="bg1"/>
                </a:solidFill>
                <a:latin typeface="微軟正黑體" panose="020B0604030504040204" pitchFamily="34" charset="-120"/>
                <a:ea typeface="微軟正黑體" panose="020B0604030504040204" pitchFamily="34" charset="-120"/>
                <a:cs typeface="Calibri"/>
                <a:sym typeface="Calibri"/>
              </a:rPr>
              <a:t>無線</a:t>
            </a:r>
            <a:r>
              <a:rPr lang="en-US" altLang="zh-TW" sz="1100" dirty="0">
                <a:solidFill>
                  <a:schemeClr val="bg1"/>
                </a:solidFill>
                <a:latin typeface="微軟正黑體" panose="020B0604030504040204" pitchFamily="34" charset="-120"/>
                <a:ea typeface="微軟正黑體" panose="020B0604030504040204" pitchFamily="34" charset="-120"/>
                <a:cs typeface="Calibri"/>
                <a:sym typeface="Calibri"/>
              </a:rPr>
              <a:t>ARGB</a:t>
            </a:r>
            <a:r>
              <a:rPr lang="zh-TW" altLang="en-US" sz="1100" dirty="0">
                <a:solidFill>
                  <a:schemeClr val="bg1"/>
                </a:solidFill>
                <a:latin typeface="微軟正黑體" panose="020B0604030504040204" pitchFamily="34" charset="-120"/>
                <a:ea typeface="微軟正黑體" panose="020B0604030504040204" pitchFamily="34" charset="-120"/>
                <a:cs typeface="Calibri"/>
                <a:sym typeface="Calibri"/>
              </a:rPr>
              <a:t>燈光模組</a:t>
            </a:r>
          </a:p>
        </p:txBody>
      </p:sp>
      <p:pic>
        <p:nvPicPr>
          <p:cNvPr id="4" name="圖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7568" y="154644"/>
            <a:ext cx="1487786" cy="337179"/>
          </a:xfrm>
          <a:prstGeom prst="rect">
            <a:avLst/>
          </a:prstGeom>
        </p:spPr>
      </p:pic>
      <p:graphicFrame>
        <p:nvGraphicFramePr>
          <p:cNvPr id="5" name="Google Shape;159;p9"/>
          <p:cNvGraphicFramePr/>
          <p:nvPr>
            <p:extLst>
              <p:ext uri="{D42A27DB-BD31-4B8C-83A1-F6EECF244321}">
                <p14:modId xmlns:p14="http://schemas.microsoft.com/office/powerpoint/2010/main" val="1108939637"/>
              </p:ext>
            </p:extLst>
          </p:nvPr>
        </p:nvGraphicFramePr>
        <p:xfrm>
          <a:off x="1003751" y="716241"/>
          <a:ext cx="5910775" cy="5369417"/>
        </p:xfrm>
        <a:graphic>
          <a:graphicData uri="http://schemas.openxmlformats.org/drawingml/2006/table">
            <a:tbl>
              <a:tblPr>
                <a:noFill/>
                <a:tableStyleId>{4038A44B-E3A7-4BAF-B91D-F549E2420D7D}</a:tableStyleId>
              </a:tblPr>
              <a:tblGrid>
                <a:gridCol w="1125073">
                  <a:extLst>
                    <a:ext uri="{9D8B030D-6E8A-4147-A177-3AD203B41FA5}">
                      <a16:colId xmlns:a16="http://schemas.microsoft.com/office/drawing/2014/main" xmlns="" val="20000"/>
                    </a:ext>
                  </a:extLst>
                </a:gridCol>
                <a:gridCol w="743797">
                  <a:extLst>
                    <a:ext uri="{9D8B030D-6E8A-4147-A177-3AD203B41FA5}">
                      <a16:colId xmlns:a16="http://schemas.microsoft.com/office/drawing/2014/main" xmlns="" val="20001"/>
                    </a:ext>
                  </a:extLst>
                </a:gridCol>
                <a:gridCol w="4041905">
                  <a:extLst>
                    <a:ext uri="{9D8B030D-6E8A-4147-A177-3AD203B41FA5}">
                      <a16:colId xmlns:a16="http://schemas.microsoft.com/office/drawing/2014/main" xmlns="" val="20002"/>
                    </a:ext>
                  </a:extLst>
                </a:gridCol>
              </a:tblGrid>
              <a:tr h="0">
                <a:tc gridSpan="3">
                  <a:txBody>
                    <a:bodyPr/>
                    <a:lstStyle/>
                    <a:p>
                      <a:pPr marL="0" marR="0" lvl="0" indent="0" algn="ctr" rtl="0">
                        <a:spcBef>
                          <a:spcPts val="0"/>
                        </a:spcBef>
                        <a:spcAft>
                          <a:spcPts val="0"/>
                        </a:spcAft>
                        <a:buNone/>
                      </a:pPr>
                      <a:r>
                        <a:rPr lang="en-US" sz="1800" b="1" i="0" u="none" strike="noStrike" cap="none" dirty="0">
                          <a:solidFill>
                            <a:schemeClr val="lt1"/>
                          </a:solidFill>
                          <a:latin typeface="Calibri"/>
                          <a:ea typeface="Calibri"/>
                          <a:cs typeface="Calibri"/>
                          <a:sym typeface="Calibri"/>
                        </a:rPr>
                        <a:t>SABER TG</a:t>
                      </a:r>
                      <a:endParaRPr sz="1800" dirty="0"/>
                    </a:p>
                  </a:txBody>
                  <a:tcPr marL="98400" marR="98400" marT="49200" marB="492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dk1"/>
                    </a:solidFill>
                  </a:tcPr>
                </a:tc>
                <a:tc hMerge="1">
                  <a:txBody>
                    <a:bodyPr/>
                    <a:lstStyle/>
                    <a:p>
                      <a:endParaRPr lang="zh-TW"/>
                    </a:p>
                  </a:txBody>
                  <a:tcPr/>
                </a:tc>
                <a:tc hMerge="1">
                  <a:txBody>
                    <a:bodyPr/>
                    <a:lstStyle/>
                    <a:p>
                      <a:endParaRPr lang="zh-TW"/>
                    </a:p>
                  </a:txBody>
                  <a:tcPr/>
                </a:tc>
                <a:extLst>
                  <a:ext uri="{0D108BD9-81ED-4DB2-BD59-A6C34878D82A}">
                    <a16:rowId xmlns:a16="http://schemas.microsoft.com/office/drawing/2014/main" xmlns="" val="10000"/>
                  </a:ext>
                </a:extLst>
              </a:tr>
              <a:tr h="246852">
                <a:tc gridSpan="2">
                  <a:txBody>
                    <a:bodyPr/>
                    <a:lstStyle/>
                    <a:p>
                      <a:pPr marL="0" marR="0" lvl="0" indent="0" algn="r" rtl="0">
                        <a:spcBef>
                          <a:spcPts val="0"/>
                        </a:spcBef>
                        <a:spcAft>
                          <a:spcPts val="0"/>
                        </a:spcAft>
                        <a:buNone/>
                      </a:pPr>
                      <a:r>
                        <a:rPr lang="en-US" sz="1000" b="0" i="0" u="none" strike="noStrike" cap="none" dirty="0">
                          <a:solidFill>
                            <a:srgbClr val="000000"/>
                          </a:solidFill>
                          <a:latin typeface="Calibri"/>
                          <a:ea typeface="Calibri"/>
                          <a:cs typeface="Calibri"/>
                          <a:sym typeface="Calibri"/>
                        </a:rPr>
                        <a:t>Part no.</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zh-TW"/>
                    </a:p>
                  </a:txBody>
                  <a:tcPr/>
                </a:tc>
                <a:tc>
                  <a:txBody>
                    <a:bodyPr/>
                    <a:lstStyle/>
                    <a:p>
                      <a:pPr marL="0" marR="0" lvl="0" indent="0" algn="ctr" rtl="0">
                        <a:spcBef>
                          <a:spcPts val="0"/>
                        </a:spcBef>
                        <a:spcAft>
                          <a:spcPts val="0"/>
                        </a:spcAft>
                        <a:buNone/>
                      </a:pPr>
                      <a:r>
                        <a:rPr lang="en-US" sz="1000" b="0" i="0" u="none" strike="noStrike" cap="none">
                          <a:solidFill>
                            <a:srgbClr val="000000"/>
                          </a:solidFill>
                          <a:latin typeface="Calibri"/>
                          <a:ea typeface="Calibri"/>
                          <a:cs typeface="Calibri"/>
                          <a:sym typeface="Calibri"/>
                        </a:rPr>
                        <a:t>BFC-SBR-300-KKGSK-RP</a:t>
                      </a:r>
                      <a:endParaRPr sz="100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01"/>
                  </a:ext>
                </a:extLst>
              </a:tr>
              <a:tr h="246852">
                <a:tc gridSpan="2">
                  <a:txBody>
                    <a:bodyPr/>
                    <a:lstStyle/>
                    <a:p>
                      <a:pPr marL="0" marR="0" lvl="0" indent="0" algn="r" rtl="0">
                        <a:spcBef>
                          <a:spcPts val="0"/>
                        </a:spcBef>
                        <a:spcAft>
                          <a:spcPts val="0"/>
                        </a:spcAft>
                        <a:buNone/>
                      </a:pPr>
                      <a:r>
                        <a:rPr lang="zh-TW" altLang="en-US" sz="1000" b="0" i="0" u="none" strike="noStrike" cap="none" dirty="0">
                          <a:solidFill>
                            <a:srgbClr val="000000"/>
                          </a:solidFill>
                          <a:latin typeface="Calibri"/>
                          <a:cs typeface="Calibri"/>
                          <a:sym typeface="Calibri"/>
                        </a:rPr>
                        <a:t>材質</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zh-TW"/>
                    </a:p>
                  </a:txBody>
                  <a:tcPr/>
                </a:tc>
                <a:tc>
                  <a:txBody>
                    <a:bodyPr/>
                    <a:lstStyle/>
                    <a:p>
                      <a:pPr marL="0" marR="0" lvl="0" indent="0" algn="ctr" rtl="0">
                        <a:spcBef>
                          <a:spcPts val="0"/>
                        </a:spcBef>
                        <a:spcAft>
                          <a:spcPts val="0"/>
                        </a:spcAft>
                        <a:buNone/>
                      </a:pPr>
                      <a:r>
                        <a:rPr lang="zh-TW" altLang="en-US" sz="1000" b="0" i="0" u="none" strike="noStrike" cap="none" dirty="0">
                          <a:solidFill>
                            <a:srgbClr val="000000"/>
                          </a:solidFill>
                          <a:latin typeface="Calibri"/>
                          <a:cs typeface="Calibri"/>
                          <a:sym typeface="Calibri"/>
                        </a:rPr>
                        <a:t>鋼</a:t>
                      </a:r>
                      <a:r>
                        <a:rPr lang="en-US" altLang="zh-TW" sz="1000" b="0" i="0" u="none" strike="noStrike" cap="none" dirty="0">
                          <a:solidFill>
                            <a:srgbClr val="000000"/>
                          </a:solidFill>
                          <a:latin typeface="Calibri"/>
                          <a:cs typeface="Calibri"/>
                          <a:sym typeface="Calibri"/>
                        </a:rPr>
                        <a:t>|</a:t>
                      </a:r>
                      <a:r>
                        <a:rPr lang="zh-TW" altLang="en-US" sz="1000" b="0" i="0" u="none" strike="noStrike" cap="none" dirty="0">
                          <a:solidFill>
                            <a:srgbClr val="000000"/>
                          </a:solidFill>
                          <a:latin typeface="Calibri"/>
                          <a:cs typeface="Calibri"/>
                          <a:sym typeface="Calibri"/>
                        </a:rPr>
                        <a:t>塑料</a:t>
                      </a:r>
                      <a:r>
                        <a:rPr lang="en-US" altLang="zh-TW" sz="1000" b="0" i="0" u="none" strike="noStrike" cap="none" dirty="0">
                          <a:solidFill>
                            <a:srgbClr val="000000"/>
                          </a:solidFill>
                          <a:latin typeface="Calibri"/>
                          <a:cs typeface="Calibri"/>
                          <a:sym typeface="Calibri"/>
                        </a:rPr>
                        <a:t>|</a:t>
                      </a:r>
                      <a:r>
                        <a:rPr lang="zh-TW" altLang="en-US" sz="1000" b="0" i="0" u="none" strike="noStrike" cap="none" dirty="0">
                          <a:solidFill>
                            <a:srgbClr val="000000"/>
                          </a:solidFill>
                          <a:latin typeface="Calibri"/>
                          <a:cs typeface="Calibri"/>
                          <a:sym typeface="Calibri"/>
                        </a:rPr>
                        <a:t>玻璃</a:t>
                      </a:r>
                      <a:endParaRPr sz="1000" dirty="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02"/>
                  </a:ext>
                </a:extLst>
              </a:tr>
              <a:tr h="246852">
                <a:tc gridSpan="2">
                  <a:txBody>
                    <a:bodyPr/>
                    <a:lstStyle/>
                    <a:p>
                      <a:pPr marL="0" marR="0" lvl="0" indent="0" algn="r" rtl="0">
                        <a:spcBef>
                          <a:spcPts val="0"/>
                        </a:spcBef>
                        <a:spcAft>
                          <a:spcPts val="0"/>
                        </a:spcAft>
                        <a:buNone/>
                      </a:pPr>
                      <a:r>
                        <a:rPr lang="zh-TW" altLang="en-US" sz="1000" b="0" i="0" u="none" strike="noStrike" cap="none" dirty="0">
                          <a:solidFill>
                            <a:srgbClr val="000000"/>
                          </a:solidFill>
                          <a:latin typeface="Calibri"/>
                          <a:ea typeface="Calibri"/>
                          <a:cs typeface="Calibri"/>
                          <a:sym typeface="Calibri"/>
                        </a:rPr>
                        <a:t>產品尺寸</a:t>
                      </a:r>
                      <a:r>
                        <a:rPr lang="en-US" sz="1000" b="0" i="0" u="none" strike="noStrike" cap="none" dirty="0">
                          <a:solidFill>
                            <a:srgbClr val="000000"/>
                          </a:solidFill>
                          <a:latin typeface="Calibri"/>
                          <a:ea typeface="Calibri"/>
                          <a:cs typeface="Calibri"/>
                          <a:sym typeface="Calibri"/>
                        </a:rPr>
                        <a:t>( x H x D)</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zh-TW"/>
                    </a:p>
                  </a:txBody>
                  <a:tcPr/>
                </a:tc>
                <a:tc>
                  <a:txBody>
                    <a:bodyPr/>
                    <a:lstStyle/>
                    <a:p>
                      <a:pPr marL="0" marR="0" lvl="0" indent="0" algn="ctr" rtl="0">
                        <a:spcBef>
                          <a:spcPts val="0"/>
                        </a:spcBef>
                        <a:spcAft>
                          <a:spcPts val="0"/>
                        </a:spcAft>
                        <a:buNone/>
                      </a:pPr>
                      <a:r>
                        <a:rPr lang="en-US" sz="1000" b="0" i="0" u="none" strike="noStrike" cap="none" dirty="0">
                          <a:solidFill>
                            <a:srgbClr val="000000"/>
                          </a:solidFill>
                          <a:latin typeface="Calibri"/>
                          <a:ea typeface="Calibri"/>
                          <a:cs typeface="Calibri"/>
                          <a:sym typeface="Calibri"/>
                        </a:rPr>
                        <a:t>220mm x 454mm x 465mm</a:t>
                      </a:r>
                      <a:endParaRPr sz="1000" dirty="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03"/>
                  </a:ext>
                </a:extLst>
              </a:tr>
              <a:tr h="246852">
                <a:tc gridSpan="2">
                  <a:txBody>
                    <a:bodyPr/>
                    <a:lstStyle/>
                    <a:p>
                      <a:pPr marL="0" marR="0" lvl="0" indent="0" algn="r" rtl="0">
                        <a:spcBef>
                          <a:spcPts val="0"/>
                        </a:spcBef>
                        <a:spcAft>
                          <a:spcPts val="0"/>
                        </a:spcAft>
                        <a:buNone/>
                      </a:pPr>
                      <a:r>
                        <a:rPr lang="zh-TW" altLang="en-US" sz="1000" b="0" i="0" u="none" strike="noStrike" cap="none" dirty="0">
                          <a:solidFill>
                            <a:srgbClr val="000000"/>
                          </a:solidFill>
                          <a:latin typeface="Calibri"/>
                          <a:cs typeface="Calibri"/>
                          <a:sym typeface="Calibri"/>
                        </a:rPr>
                        <a:t>支援主機板類型</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zh-TW"/>
                    </a:p>
                  </a:txBody>
                  <a:tcPr/>
                </a:tc>
                <a:tc>
                  <a:txBody>
                    <a:bodyPr/>
                    <a:lstStyle/>
                    <a:p>
                      <a:pPr marL="0" marR="0" lvl="0" indent="0" algn="ctr" rtl="0">
                        <a:spcBef>
                          <a:spcPts val="0"/>
                        </a:spcBef>
                        <a:spcAft>
                          <a:spcPts val="0"/>
                        </a:spcAft>
                        <a:buNone/>
                      </a:pPr>
                      <a:r>
                        <a:rPr lang="en-US" sz="1000" b="0" i="0" u="none" strike="noStrike" cap="none" dirty="0">
                          <a:solidFill>
                            <a:srgbClr val="000000"/>
                          </a:solidFill>
                          <a:latin typeface="Calibri"/>
                          <a:ea typeface="Calibri"/>
                          <a:cs typeface="Calibri"/>
                          <a:sym typeface="Calibri"/>
                        </a:rPr>
                        <a:t>Mini-ITX, </a:t>
                      </a:r>
                      <a:r>
                        <a:rPr lang="en-US" sz="1000" b="0" i="0" u="none" strike="noStrike" cap="none" dirty="0" err="1">
                          <a:solidFill>
                            <a:srgbClr val="000000"/>
                          </a:solidFill>
                          <a:latin typeface="Calibri"/>
                          <a:ea typeface="Calibri"/>
                          <a:cs typeface="Calibri"/>
                          <a:sym typeface="Calibri"/>
                        </a:rPr>
                        <a:t>MicroATX</a:t>
                      </a:r>
                      <a:r>
                        <a:rPr lang="en-US" sz="1000" b="0" i="0" u="none" strike="noStrike" cap="none" dirty="0">
                          <a:solidFill>
                            <a:srgbClr val="000000"/>
                          </a:solidFill>
                          <a:latin typeface="Calibri"/>
                          <a:ea typeface="Calibri"/>
                          <a:cs typeface="Calibri"/>
                          <a:sym typeface="Calibri"/>
                        </a:rPr>
                        <a:t>, ATX, E-ATX up to 272mm</a:t>
                      </a:r>
                      <a:endParaRPr sz="1000" dirty="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04"/>
                  </a:ext>
                </a:extLst>
              </a:tr>
              <a:tr h="246852">
                <a:tc gridSpan="2">
                  <a:txBody>
                    <a:bodyPr/>
                    <a:lstStyle/>
                    <a:p>
                      <a:pPr marL="0" marR="0" lvl="0" indent="0" algn="r" rtl="0">
                        <a:spcBef>
                          <a:spcPts val="0"/>
                        </a:spcBef>
                        <a:spcAft>
                          <a:spcPts val="0"/>
                        </a:spcAft>
                        <a:buNone/>
                      </a:pPr>
                      <a:r>
                        <a:rPr lang="zh-TW" altLang="en-US" sz="1000" b="0" i="0" u="none" strike="noStrike" cap="none" dirty="0">
                          <a:solidFill>
                            <a:srgbClr val="000000"/>
                          </a:solidFill>
                          <a:latin typeface="Calibri"/>
                          <a:ea typeface="Calibri"/>
                          <a:cs typeface="Calibri"/>
                          <a:sym typeface="Calibri"/>
                        </a:rPr>
                        <a:t>支援主機板</a:t>
                      </a:r>
                      <a:r>
                        <a:rPr lang="en-US" sz="1000" b="0" i="0" u="none" strike="noStrike" cap="none" dirty="0">
                          <a:solidFill>
                            <a:srgbClr val="000000"/>
                          </a:solidFill>
                          <a:latin typeface="Calibri"/>
                          <a:ea typeface="Calibri"/>
                          <a:cs typeface="Calibri"/>
                          <a:sym typeface="Calibri"/>
                        </a:rPr>
                        <a:t>E-ATX</a:t>
                      </a:r>
                      <a:r>
                        <a:rPr lang="zh-TW" altLang="en-US" sz="1000" b="0" i="0" u="none" strike="noStrike" cap="none" dirty="0">
                          <a:solidFill>
                            <a:srgbClr val="000000"/>
                          </a:solidFill>
                          <a:latin typeface="Calibri"/>
                          <a:ea typeface="Calibri"/>
                          <a:cs typeface="Calibri"/>
                          <a:sym typeface="Calibri"/>
                        </a:rPr>
                        <a:t>最大尺寸</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zh-TW"/>
                    </a:p>
                  </a:txBody>
                  <a:tcPr/>
                </a:tc>
                <a:tc>
                  <a:txBody>
                    <a:bodyPr/>
                    <a:lstStyle/>
                    <a:p>
                      <a:pPr marL="0" marR="0" lvl="0" indent="0" algn="ctr" rtl="0">
                        <a:spcBef>
                          <a:spcPts val="0"/>
                        </a:spcBef>
                        <a:spcAft>
                          <a:spcPts val="0"/>
                        </a:spcAft>
                        <a:buNone/>
                      </a:pPr>
                      <a:r>
                        <a:rPr lang="en-US" sz="1000" b="0" i="0" u="none" strike="noStrike" cap="none">
                          <a:solidFill>
                            <a:srgbClr val="000000"/>
                          </a:solidFill>
                          <a:latin typeface="Calibri"/>
                          <a:ea typeface="Calibri"/>
                          <a:cs typeface="Calibri"/>
                          <a:sym typeface="Calibri"/>
                        </a:rPr>
                        <a:t>305mm x 272mm</a:t>
                      </a:r>
                      <a:endParaRPr sz="100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05"/>
                  </a:ext>
                </a:extLst>
              </a:tr>
              <a:tr h="246852">
                <a:tc gridSpan="2">
                  <a:txBody>
                    <a:bodyPr/>
                    <a:lstStyle/>
                    <a:p>
                      <a:pPr marL="0" marR="0" lvl="0" indent="0" algn="r" rtl="0">
                        <a:spcBef>
                          <a:spcPts val="0"/>
                        </a:spcBef>
                        <a:spcAft>
                          <a:spcPts val="0"/>
                        </a:spcAft>
                        <a:buNone/>
                      </a:pPr>
                      <a:r>
                        <a:rPr lang="zh-TW" altLang="en-US" sz="1000" b="0" i="0" u="none" strike="noStrike" cap="none" dirty="0">
                          <a:solidFill>
                            <a:srgbClr val="000000"/>
                          </a:solidFill>
                          <a:latin typeface="Calibri"/>
                          <a:cs typeface="Calibri"/>
                          <a:sym typeface="Calibri"/>
                        </a:rPr>
                        <a:t>支援</a:t>
                      </a:r>
                      <a:r>
                        <a:rPr lang="en-US" altLang="zh-TW" sz="1000" b="0" i="0" u="none" strike="noStrike" cap="none" dirty="0">
                          <a:solidFill>
                            <a:srgbClr val="000000"/>
                          </a:solidFill>
                          <a:latin typeface="Calibri"/>
                          <a:cs typeface="Calibri"/>
                          <a:sym typeface="Calibri"/>
                        </a:rPr>
                        <a:t>CPU</a:t>
                      </a:r>
                      <a:r>
                        <a:rPr lang="zh-TW" altLang="en-US" sz="1000" b="0" i="0" u="none" strike="noStrike" cap="none" dirty="0">
                          <a:solidFill>
                            <a:srgbClr val="000000"/>
                          </a:solidFill>
                          <a:latin typeface="Calibri"/>
                          <a:cs typeface="Calibri"/>
                          <a:sym typeface="Calibri"/>
                        </a:rPr>
                        <a:t>散熱器高度</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zh-TW"/>
                    </a:p>
                  </a:txBody>
                  <a:tcPr/>
                </a:tc>
                <a:tc>
                  <a:txBody>
                    <a:bodyPr/>
                    <a:lstStyle/>
                    <a:p>
                      <a:pPr marL="0" marR="0" lvl="0" indent="0" algn="ctr" rtl="0">
                        <a:spcBef>
                          <a:spcPts val="0"/>
                        </a:spcBef>
                        <a:spcAft>
                          <a:spcPts val="0"/>
                        </a:spcAft>
                        <a:buNone/>
                      </a:pPr>
                      <a:r>
                        <a:rPr lang="en-US" sz="1000" b="0" i="0" u="none" strike="noStrike" cap="none" dirty="0">
                          <a:solidFill>
                            <a:srgbClr val="000000"/>
                          </a:solidFill>
                          <a:latin typeface="Calibri"/>
                          <a:ea typeface="Calibri"/>
                          <a:cs typeface="Calibri"/>
                          <a:sym typeface="Calibri"/>
                        </a:rPr>
                        <a:t>178mm</a:t>
                      </a:r>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06"/>
                  </a:ext>
                </a:extLst>
              </a:tr>
              <a:tr h="246852">
                <a:tc gridSpan="2">
                  <a:txBody>
                    <a:bodyPr/>
                    <a:lstStyle/>
                    <a:p>
                      <a:pPr marL="0" marR="0" lvl="0" indent="0" algn="r" rtl="0">
                        <a:spcBef>
                          <a:spcPts val="0"/>
                        </a:spcBef>
                        <a:spcAft>
                          <a:spcPts val="0"/>
                        </a:spcAft>
                        <a:buNone/>
                      </a:pPr>
                      <a:r>
                        <a:rPr lang="zh-TW" altLang="en-US" sz="1000" b="0" i="0" u="none" strike="noStrike" cap="none" dirty="0">
                          <a:solidFill>
                            <a:srgbClr val="000000"/>
                          </a:solidFill>
                          <a:latin typeface="Calibri"/>
                          <a:cs typeface="Calibri"/>
                          <a:sym typeface="Calibri"/>
                        </a:rPr>
                        <a:t>支援顯示卡長度</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zh-TW"/>
                    </a:p>
                  </a:txBody>
                  <a:tcPr/>
                </a:tc>
                <a:tc>
                  <a:txBody>
                    <a:bodyPr/>
                    <a:lstStyle/>
                    <a:p>
                      <a:pPr marL="0" marR="0" lvl="0" indent="0" algn="ctr" rtl="0">
                        <a:spcBef>
                          <a:spcPts val="0"/>
                        </a:spcBef>
                        <a:spcAft>
                          <a:spcPts val="0"/>
                        </a:spcAft>
                        <a:buNone/>
                      </a:pPr>
                      <a:r>
                        <a:rPr lang="en-US" sz="1000" b="0" i="0" u="none" strike="noStrike" cap="none">
                          <a:solidFill>
                            <a:srgbClr val="000000"/>
                          </a:solidFill>
                          <a:latin typeface="Calibri"/>
                          <a:ea typeface="Calibri"/>
                          <a:cs typeface="Calibri"/>
                          <a:sym typeface="Calibri"/>
                        </a:rPr>
                        <a:t>400mm</a:t>
                      </a:r>
                      <a:endParaRPr sz="100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07"/>
                  </a:ext>
                </a:extLst>
              </a:tr>
              <a:tr h="246852">
                <a:tc gridSpan="2">
                  <a:txBody>
                    <a:bodyPr/>
                    <a:lstStyle/>
                    <a:p>
                      <a:pPr marL="0" marR="0" lvl="0" indent="0" algn="r" rtl="0">
                        <a:spcBef>
                          <a:spcPts val="0"/>
                        </a:spcBef>
                        <a:spcAft>
                          <a:spcPts val="0"/>
                        </a:spcAft>
                        <a:buNone/>
                      </a:pPr>
                      <a:r>
                        <a:rPr lang="zh-TW" altLang="en-US" sz="1000" b="0" i="0" u="none" strike="noStrike" cap="none" dirty="0">
                          <a:solidFill>
                            <a:srgbClr val="000000"/>
                          </a:solidFill>
                          <a:latin typeface="Calibri"/>
                          <a:cs typeface="Calibri"/>
                          <a:sym typeface="Calibri"/>
                        </a:rPr>
                        <a:t>機箱背部 理線空間</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zh-TW"/>
                    </a:p>
                  </a:txBody>
                  <a:tcPr/>
                </a:tc>
                <a:tc>
                  <a:txBody>
                    <a:bodyPr/>
                    <a:lstStyle/>
                    <a:p>
                      <a:pPr marL="0" marR="0" lvl="0" indent="0" algn="ctr" rtl="0">
                        <a:spcBef>
                          <a:spcPts val="0"/>
                        </a:spcBef>
                        <a:spcAft>
                          <a:spcPts val="0"/>
                        </a:spcAft>
                        <a:buNone/>
                      </a:pPr>
                      <a:r>
                        <a:rPr lang="en-US" sz="1000" b="0" i="0" u="none" strike="noStrike" cap="none" dirty="0">
                          <a:solidFill>
                            <a:srgbClr val="000000"/>
                          </a:solidFill>
                          <a:latin typeface="Calibri"/>
                          <a:ea typeface="Calibri"/>
                          <a:cs typeface="Calibri"/>
                          <a:sym typeface="Calibri"/>
                        </a:rPr>
                        <a:t>23mm</a:t>
                      </a:r>
                      <a:endParaRPr sz="1000" dirty="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08"/>
                  </a:ext>
                </a:extLst>
              </a:tr>
              <a:tr h="246852">
                <a:tc gridSpan="2">
                  <a:txBody>
                    <a:bodyPr/>
                    <a:lstStyle/>
                    <a:p>
                      <a:pPr marL="0" marR="0" lvl="0" indent="0" algn="r" rtl="0">
                        <a:spcBef>
                          <a:spcPts val="0"/>
                        </a:spcBef>
                        <a:spcAft>
                          <a:spcPts val="0"/>
                        </a:spcAft>
                        <a:buNone/>
                      </a:pPr>
                      <a:r>
                        <a:rPr lang="en-US" sz="1000" b="0" i="0" u="none" strike="noStrike" cap="none" dirty="0">
                          <a:solidFill>
                            <a:srgbClr val="000000"/>
                          </a:solidFill>
                          <a:latin typeface="Calibri"/>
                          <a:ea typeface="Calibri"/>
                          <a:cs typeface="Calibri"/>
                          <a:sym typeface="Calibri"/>
                        </a:rPr>
                        <a:t>5.25</a:t>
                      </a:r>
                      <a:r>
                        <a:rPr lang="zh-TW" altLang="en-US" sz="1000" b="0" i="0" u="none" strike="noStrike" cap="none" dirty="0">
                          <a:solidFill>
                            <a:srgbClr val="000000"/>
                          </a:solidFill>
                          <a:latin typeface="Calibri"/>
                          <a:ea typeface="Calibri"/>
                          <a:cs typeface="Calibri"/>
                          <a:sym typeface="Calibri"/>
                        </a:rPr>
                        <a:t>吋磁碟槽</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zh-TW"/>
                    </a:p>
                  </a:txBody>
                  <a:tcPr/>
                </a:tc>
                <a:tc>
                  <a:txBody>
                    <a:bodyPr/>
                    <a:lstStyle/>
                    <a:p>
                      <a:pPr marL="0" marR="0" lvl="0" indent="0" algn="ctr" rtl="0">
                        <a:spcBef>
                          <a:spcPts val="0"/>
                        </a:spcBef>
                        <a:spcAft>
                          <a:spcPts val="0"/>
                        </a:spcAft>
                        <a:buNone/>
                      </a:pPr>
                      <a:r>
                        <a:rPr lang="en-US" sz="1000" b="0" i="0" u="none" strike="noStrike" cap="none">
                          <a:solidFill>
                            <a:srgbClr val="000000"/>
                          </a:solidFill>
                          <a:latin typeface="Calibri"/>
                          <a:ea typeface="Calibri"/>
                          <a:cs typeface="Calibri"/>
                          <a:sym typeface="Calibri"/>
                        </a:rPr>
                        <a:t>0</a:t>
                      </a:r>
                      <a:endParaRPr sz="100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09"/>
                  </a:ext>
                </a:extLst>
              </a:tr>
              <a:tr h="246852">
                <a:tc gridSpan="2">
                  <a:txBody>
                    <a:bodyPr/>
                    <a:lstStyle/>
                    <a:p>
                      <a:pPr marL="0" marR="0" lvl="0" indent="0" algn="r" rtl="0">
                        <a:spcBef>
                          <a:spcPts val="0"/>
                        </a:spcBef>
                        <a:spcAft>
                          <a:spcPts val="0"/>
                        </a:spcAft>
                        <a:buNone/>
                      </a:pPr>
                      <a:r>
                        <a:rPr lang="en-US" sz="1000" b="0" i="0" u="none" strike="noStrike" cap="none" dirty="0">
                          <a:solidFill>
                            <a:srgbClr val="000000"/>
                          </a:solidFill>
                          <a:latin typeface="Calibri"/>
                          <a:ea typeface="Calibri"/>
                          <a:cs typeface="Calibri"/>
                          <a:sym typeface="Calibri"/>
                        </a:rPr>
                        <a:t>3.5</a:t>
                      </a:r>
                      <a:r>
                        <a:rPr lang="zh-TW" altLang="en-US" sz="1000" b="0" i="0" u="none" strike="noStrike" cap="none" dirty="0">
                          <a:solidFill>
                            <a:srgbClr val="000000"/>
                          </a:solidFill>
                          <a:latin typeface="Calibri"/>
                          <a:ea typeface="Calibri"/>
                          <a:cs typeface="Calibri"/>
                          <a:sym typeface="Calibri"/>
                        </a:rPr>
                        <a:t>吋硬碟槽</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zh-TW"/>
                    </a:p>
                  </a:txBody>
                  <a:tcPr/>
                </a:tc>
                <a:tc>
                  <a:txBody>
                    <a:bodyPr/>
                    <a:lstStyle/>
                    <a:p>
                      <a:pPr marL="0" marR="0" lvl="0" indent="0" algn="ctr" rtl="0">
                        <a:spcBef>
                          <a:spcPts val="0"/>
                        </a:spcBef>
                        <a:spcAft>
                          <a:spcPts val="0"/>
                        </a:spcAft>
                        <a:buNone/>
                      </a:pPr>
                      <a:r>
                        <a:rPr lang="en-US" sz="1000" b="0" i="0" u="none" strike="noStrike" cap="none" dirty="0">
                          <a:solidFill>
                            <a:srgbClr val="000000"/>
                          </a:solidFill>
                          <a:latin typeface="Calibri"/>
                          <a:ea typeface="Calibri"/>
                          <a:cs typeface="Calibri"/>
                          <a:sym typeface="Calibri"/>
                        </a:rPr>
                        <a:t>2</a:t>
                      </a:r>
                      <a:endParaRPr sz="1000" dirty="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10"/>
                  </a:ext>
                </a:extLst>
              </a:tr>
              <a:tr h="246852">
                <a:tc gridSpan="2">
                  <a:txBody>
                    <a:bodyPr/>
                    <a:lstStyle/>
                    <a:p>
                      <a:pPr marL="0" marR="0" lvl="0" indent="0" algn="r" rtl="0">
                        <a:spcBef>
                          <a:spcPts val="0"/>
                        </a:spcBef>
                        <a:spcAft>
                          <a:spcPts val="0"/>
                        </a:spcAft>
                        <a:buNone/>
                      </a:pPr>
                      <a:r>
                        <a:rPr lang="en-US" sz="1000" b="0" i="0" u="none" strike="noStrike" cap="none" dirty="0">
                          <a:solidFill>
                            <a:srgbClr val="000000"/>
                          </a:solidFill>
                          <a:latin typeface="Calibri"/>
                          <a:ea typeface="Calibri"/>
                          <a:cs typeface="Calibri"/>
                          <a:sym typeface="Calibri"/>
                        </a:rPr>
                        <a:t>2.5</a:t>
                      </a:r>
                      <a:r>
                        <a:rPr lang="zh-TW" altLang="en-US" sz="1000" b="0" i="0" u="none" strike="noStrike" cap="none" dirty="0">
                          <a:solidFill>
                            <a:srgbClr val="000000"/>
                          </a:solidFill>
                          <a:latin typeface="Calibri"/>
                          <a:ea typeface="Calibri"/>
                          <a:cs typeface="Calibri"/>
                          <a:sym typeface="Calibri"/>
                        </a:rPr>
                        <a:t>吋硬碟槽</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zh-TW"/>
                    </a:p>
                  </a:txBody>
                  <a:tcPr/>
                </a:tc>
                <a:tc>
                  <a:txBody>
                    <a:bodyPr/>
                    <a:lstStyle/>
                    <a:p>
                      <a:pPr marL="0" marR="0" lvl="0" indent="0" algn="ctr" rtl="0">
                        <a:spcBef>
                          <a:spcPts val="0"/>
                        </a:spcBef>
                        <a:spcAft>
                          <a:spcPts val="0"/>
                        </a:spcAft>
                        <a:buNone/>
                      </a:pPr>
                      <a:r>
                        <a:rPr lang="en-US" sz="1000" b="0" i="0" u="none" strike="noStrike" cap="none">
                          <a:solidFill>
                            <a:srgbClr val="000000"/>
                          </a:solidFill>
                          <a:latin typeface="Calibri"/>
                          <a:ea typeface="Calibri"/>
                          <a:cs typeface="Calibri"/>
                          <a:sym typeface="Calibri"/>
                        </a:rPr>
                        <a:t>4+2</a:t>
                      </a:r>
                      <a:endParaRPr sz="100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11"/>
                  </a:ext>
                </a:extLst>
              </a:tr>
              <a:tr h="159281">
                <a:tc rowSpan="3">
                  <a:txBody>
                    <a:bodyPr/>
                    <a:lstStyle/>
                    <a:p>
                      <a:pPr marL="0" marR="0" lvl="0" indent="0" algn="r" rtl="0">
                        <a:spcBef>
                          <a:spcPts val="0"/>
                        </a:spcBef>
                        <a:spcAft>
                          <a:spcPts val="0"/>
                        </a:spcAft>
                        <a:buNone/>
                      </a:pPr>
                      <a:r>
                        <a:rPr lang="zh-TW" altLang="en-US" sz="1000" b="0" i="0" u="none" strike="noStrike" cap="none" dirty="0">
                          <a:solidFill>
                            <a:srgbClr val="000000"/>
                          </a:solidFill>
                          <a:latin typeface="Calibri"/>
                          <a:ea typeface="Calibri"/>
                          <a:cs typeface="Calibri"/>
                          <a:sym typeface="Calibri"/>
                        </a:rPr>
                        <a:t>風扇安裝位置</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spcBef>
                          <a:spcPts val="0"/>
                        </a:spcBef>
                        <a:spcAft>
                          <a:spcPts val="0"/>
                        </a:spcAft>
                        <a:buNone/>
                      </a:pPr>
                      <a:r>
                        <a:rPr lang="zh-TW" altLang="en-US" sz="1000" dirty="0">
                          <a:latin typeface="微軟正黑體" panose="020B0604030504040204" pitchFamily="34" charset="-120"/>
                          <a:ea typeface="微軟正黑體" panose="020B0604030504040204" pitchFamily="34" charset="-120"/>
                        </a:rPr>
                        <a:t>前方散熱</a:t>
                      </a:r>
                      <a:endParaRPr sz="1000" dirty="0">
                        <a:latin typeface="微軟正黑體" panose="020B0604030504040204" pitchFamily="34" charset="-120"/>
                        <a:ea typeface="微軟正黑體" panose="020B0604030504040204" pitchFamily="34" charset="-120"/>
                      </a:endParaRPr>
                    </a:p>
                  </a:txBody>
                  <a:tcPr marL="6725" marR="6725" marT="67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000" b="0" i="0" u="none" strike="noStrike" cap="none">
                          <a:solidFill>
                            <a:srgbClr val="000000"/>
                          </a:solidFill>
                          <a:latin typeface="Calibri"/>
                          <a:ea typeface="Calibri"/>
                          <a:cs typeface="Calibri"/>
                          <a:sym typeface="Calibri"/>
                        </a:rPr>
                        <a:t>3 x 120mm or 2 x 140mm</a:t>
                      </a:r>
                      <a:endParaRPr sz="100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12"/>
                  </a:ext>
                </a:extLst>
              </a:tr>
              <a:tr h="159281">
                <a:tc vMerge="1">
                  <a:txBody>
                    <a:bodyPr/>
                    <a:lstStyle/>
                    <a:p>
                      <a:endParaRPr lang="zh-TW"/>
                    </a:p>
                  </a:txBody>
                  <a:tcPr/>
                </a:tc>
                <a:tc>
                  <a:txBody>
                    <a:bodyPr/>
                    <a:lstStyle/>
                    <a:p>
                      <a:pPr marL="0" marR="0" lvl="0" indent="0" algn="r" rtl="0">
                        <a:spcBef>
                          <a:spcPts val="0"/>
                        </a:spcBef>
                        <a:spcAft>
                          <a:spcPts val="0"/>
                        </a:spcAft>
                        <a:buNone/>
                      </a:pPr>
                      <a:r>
                        <a:rPr lang="zh-TW" altLang="en-US" sz="1000" dirty="0">
                          <a:latin typeface="微軟正黑體" panose="020B0604030504040204" pitchFamily="34" charset="-120"/>
                          <a:ea typeface="微軟正黑體" panose="020B0604030504040204" pitchFamily="34" charset="-120"/>
                        </a:rPr>
                        <a:t>上方散熱</a:t>
                      </a:r>
                      <a:endParaRPr sz="1000" dirty="0">
                        <a:latin typeface="微軟正黑體" panose="020B0604030504040204" pitchFamily="34" charset="-120"/>
                        <a:ea typeface="微軟正黑體" panose="020B0604030504040204" pitchFamily="34" charset="-120"/>
                      </a:endParaRPr>
                    </a:p>
                  </a:txBody>
                  <a:tcPr marL="6725" marR="6725" marT="67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000" b="0" i="0" u="none" strike="noStrike" cap="none" dirty="0">
                          <a:solidFill>
                            <a:srgbClr val="000000"/>
                          </a:solidFill>
                          <a:latin typeface="Calibri"/>
                          <a:ea typeface="Calibri"/>
                          <a:cs typeface="Calibri"/>
                          <a:sym typeface="Calibri"/>
                        </a:rPr>
                        <a:t>2 x 120mm</a:t>
                      </a:r>
                      <a:endParaRPr sz="1000" dirty="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13"/>
                  </a:ext>
                </a:extLst>
              </a:tr>
              <a:tr h="159281">
                <a:tc vMerge="1">
                  <a:txBody>
                    <a:bodyPr/>
                    <a:lstStyle/>
                    <a:p>
                      <a:endParaRPr lang="zh-TW"/>
                    </a:p>
                  </a:txBody>
                  <a:tcPr/>
                </a:tc>
                <a:tc>
                  <a:txBody>
                    <a:bodyPr/>
                    <a:lstStyle/>
                    <a:p>
                      <a:pPr marL="0" marR="0" lvl="0" indent="0" algn="r" rtl="0">
                        <a:spcBef>
                          <a:spcPts val="0"/>
                        </a:spcBef>
                        <a:spcAft>
                          <a:spcPts val="0"/>
                        </a:spcAft>
                        <a:buNone/>
                      </a:pPr>
                      <a:r>
                        <a:rPr lang="zh-TW" altLang="en-US" sz="1000" b="0" i="0" u="none" strike="noStrike" cap="none" dirty="0">
                          <a:solidFill>
                            <a:srgbClr val="000000"/>
                          </a:solidFill>
                          <a:latin typeface="Calibri"/>
                          <a:cs typeface="Calibri"/>
                          <a:sym typeface="Calibri"/>
                        </a:rPr>
                        <a:t>後方散熱</a:t>
                      </a:r>
                      <a:endParaRPr lang="en-US" altLang="zh-TW" sz="1000" b="0" i="0" u="none" strike="noStrike" cap="none" dirty="0">
                        <a:solidFill>
                          <a:srgbClr val="000000"/>
                        </a:solidFill>
                        <a:latin typeface="Calibri"/>
                        <a:cs typeface="Calibri"/>
                        <a:sym typeface="Calibri"/>
                      </a:endParaRPr>
                    </a:p>
                  </a:txBody>
                  <a:tcPr marL="6725" marR="6725" marT="67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000" b="0" i="0" u="none" strike="noStrike" cap="none">
                          <a:solidFill>
                            <a:srgbClr val="000000"/>
                          </a:solidFill>
                          <a:latin typeface="Calibri"/>
                          <a:ea typeface="Calibri"/>
                          <a:cs typeface="Calibri"/>
                          <a:sym typeface="Calibri"/>
                        </a:rPr>
                        <a:t>1 x 120mm</a:t>
                      </a:r>
                      <a:endParaRPr sz="100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14"/>
                  </a:ext>
                </a:extLst>
              </a:tr>
              <a:tr h="159281">
                <a:tc rowSpan="2">
                  <a:txBody>
                    <a:bodyPr/>
                    <a:lstStyle/>
                    <a:p>
                      <a:pPr marL="0" marR="0" lvl="0" indent="0" algn="r" rtl="0">
                        <a:spcBef>
                          <a:spcPts val="0"/>
                        </a:spcBef>
                        <a:spcAft>
                          <a:spcPts val="0"/>
                        </a:spcAft>
                        <a:buNone/>
                      </a:pPr>
                      <a:r>
                        <a:rPr lang="zh-TW" altLang="en-US" sz="1000" b="0" i="0" u="none" strike="noStrike" cap="none" dirty="0">
                          <a:solidFill>
                            <a:srgbClr val="000000"/>
                          </a:solidFill>
                          <a:latin typeface="Calibri"/>
                          <a:cs typeface="Calibri"/>
                          <a:sym typeface="Calibri"/>
                        </a:rPr>
                        <a:t>內建風扇</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spcBef>
                          <a:spcPts val="0"/>
                        </a:spcBef>
                        <a:spcAft>
                          <a:spcPts val="0"/>
                        </a:spcAft>
                        <a:buNone/>
                      </a:pPr>
                      <a:r>
                        <a:rPr lang="zh-TW" altLang="en-US" sz="1000" dirty="0"/>
                        <a:t>前方</a:t>
                      </a:r>
                      <a:endParaRPr sz="1000" dirty="0"/>
                    </a:p>
                  </a:txBody>
                  <a:tcPr marL="6725" marR="6725" marT="67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000" b="0" i="0" u="none" strike="noStrike" cap="none">
                          <a:solidFill>
                            <a:srgbClr val="000000"/>
                          </a:solidFill>
                          <a:latin typeface="Calibri"/>
                          <a:ea typeface="Calibri"/>
                          <a:cs typeface="Calibri"/>
                          <a:sym typeface="Calibri"/>
                        </a:rPr>
                        <a:t>1 x 120mm Black Fan</a:t>
                      </a:r>
                      <a:endParaRPr sz="100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15"/>
                  </a:ext>
                </a:extLst>
              </a:tr>
              <a:tr h="217674">
                <a:tc vMerge="1">
                  <a:txBody>
                    <a:bodyPr/>
                    <a:lstStyle/>
                    <a:p>
                      <a:endParaRPr lang="zh-TW"/>
                    </a:p>
                  </a:txBody>
                  <a:tcPr/>
                </a:tc>
                <a:tc>
                  <a:txBody>
                    <a:bodyPr/>
                    <a:lstStyle/>
                    <a:p>
                      <a:pPr marL="0" marR="0" lvl="0" indent="0" algn="r" rtl="0">
                        <a:spcBef>
                          <a:spcPts val="0"/>
                        </a:spcBef>
                        <a:spcAft>
                          <a:spcPts val="0"/>
                        </a:spcAft>
                        <a:buNone/>
                      </a:pPr>
                      <a:r>
                        <a:rPr lang="zh-TW" altLang="en-US" sz="1000" b="0" i="0" u="none" strike="noStrike" cap="none" dirty="0">
                          <a:solidFill>
                            <a:srgbClr val="000000"/>
                          </a:solidFill>
                          <a:latin typeface="Calibri"/>
                          <a:cs typeface="Calibri"/>
                          <a:sym typeface="Calibri"/>
                        </a:rPr>
                        <a:t>後方</a:t>
                      </a:r>
                      <a:endParaRPr sz="1000" dirty="0"/>
                    </a:p>
                  </a:txBody>
                  <a:tcPr marL="6725" marR="6725" marT="67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000" b="0" i="0" u="none" strike="noStrike" cap="none">
                          <a:solidFill>
                            <a:srgbClr val="000000"/>
                          </a:solidFill>
                          <a:latin typeface="Calibri"/>
                          <a:ea typeface="Calibri"/>
                          <a:cs typeface="Calibri"/>
                          <a:sym typeface="Calibri"/>
                        </a:rPr>
                        <a:t>1 x 120mm Static RGB Fan (+12V 4Pin RGB)</a:t>
                      </a:r>
                      <a:endParaRPr sz="100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16"/>
                  </a:ext>
                </a:extLst>
              </a:tr>
              <a:tr h="312137">
                <a:tc rowSpan="3">
                  <a:txBody>
                    <a:bodyPr/>
                    <a:lstStyle/>
                    <a:p>
                      <a:pPr marL="0" marR="0" lvl="0" indent="0" algn="r" rtl="0">
                        <a:spcBef>
                          <a:spcPts val="0"/>
                        </a:spcBef>
                        <a:spcAft>
                          <a:spcPts val="0"/>
                        </a:spcAft>
                        <a:buNone/>
                      </a:pPr>
                      <a:r>
                        <a:rPr lang="zh-TW" altLang="en-US" sz="1000" b="0" i="0" u="none" strike="noStrike" cap="none" dirty="0">
                          <a:solidFill>
                            <a:srgbClr val="000000"/>
                          </a:solidFill>
                          <a:latin typeface="Calibri"/>
                          <a:cs typeface="Calibri"/>
                          <a:sym typeface="Calibri"/>
                        </a:rPr>
                        <a:t>水冷支援</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spcBef>
                          <a:spcPts val="0"/>
                        </a:spcBef>
                        <a:spcAft>
                          <a:spcPts val="0"/>
                        </a:spcAft>
                        <a:buNone/>
                      </a:pPr>
                      <a:r>
                        <a:rPr lang="zh-TW" altLang="en-US" sz="1000" dirty="0"/>
                        <a:t>前方</a:t>
                      </a:r>
                      <a:endParaRPr sz="1000" dirty="0"/>
                    </a:p>
                  </a:txBody>
                  <a:tcPr marL="6725" marR="6725" marT="67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000" b="0" i="0" u="none" strike="noStrike" cap="none" dirty="0">
                          <a:solidFill>
                            <a:srgbClr val="000000"/>
                          </a:solidFill>
                          <a:latin typeface="Calibri"/>
                          <a:ea typeface="Calibri"/>
                          <a:cs typeface="Calibri"/>
                          <a:sym typeface="Calibri"/>
                        </a:rPr>
                        <a:t>240mm x 1/  280mm x 1/ 360mm x 1 (Thickness up to 45mm/ width up to 160mm)</a:t>
                      </a:r>
                      <a:endParaRPr sz="1000" dirty="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17"/>
                  </a:ext>
                </a:extLst>
              </a:tr>
              <a:tr h="159281">
                <a:tc vMerge="1">
                  <a:txBody>
                    <a:bodyPr/>
                    <a:lstStyle/>
                    <a:p>
                      <a:endParaRPr lang="zh-TW"/>
                    </a:p>
                  </a:txBody>
                  <a:tcPr/>
                </a:tc>
                <a:tc>
                  <a:txBody>
                    <a:bodyPr/>
                    <a:lstStyle/>
                    <a:p>
                      <a:pPr marL="0" marR="0" lvl="0" indent="0" algn="r" rtl="0">
                        <a:spcBef>
                          <a:spcPts val="0"/>
                        </a:spcBef>
                        <a:spcAft>
                          <a:spcPts val="0"/>
                        </a:spcAft>
                        <a:buNone/>
                      </a:pPr>
                      <a:r>
                        <a:rPr lang="zh-TW" altLang="en-US" sz="1000" b="0" i="0" u="none" strike="noStrike" cap="none" dirty="0">
                          <a:solidFill>
                            <a:srgbClr val="000000"/>
                          </a:solidFill>
                          <a:latin typeface="Calibri"/>
                          <a:cs typeface="Calibri"/>
                          <a:sym typeface="Calibri"/>
                        </a:rPr>
                        <a:t>上方</a:t>
                      </a:r>
                      <a:endParaRPr sz="1000" dirty="0"/>
                    </a:p>
                  </a:txBody>
                  <a:tcPr marL="6725" marR="6725" marT="67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000" b="0" i="0" u="none" strike="noStrike" cap="none" dirty="0">
                          <a:solidFill>
                            <a:srgbClr val="000000"/>
                          </a:solidFill>
                          <a:latin typeface="Calibri"/>
                          <a:ea typeface="Calibri"/>
                          <a:cs typeface="Calibri"/>
                          <a:sym typeface="Calibri"/>
                        </a:rPr>
                        <a:t>240mm x 1 (with  height of the memory up to 40 mm)</a:t>
                      </a:r>
                      <a:endParaRPr sz="1000" dirty="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18"/>
                  </a:ext>
                </a:extLst>
              </a:tr>
              <a:tr h="159281">
                <a:tc vMerge="1">
                  <a:txBody>
                    <a:bodyPr/>
                    <a:lstStyle/>
                    <a:p>
                      <a:endParaRPr lang="zh-TW"/>
                    </a:p>
                  </a:txBody>
                  <a:tcPr/>
                </a:tc>
                <a:tc>
                  <a:txBody>
                    <a:bodyPr/>
                    <a:lstStyle/>
                    <a:p>
                      <a:pPr marL="0" marR="0" lvl="0" indent="0" algn="r" rtl="0">
                        <a:spcBef>
                          <a:spcPts val="0"/>
                        </a:spcBef>
                        <a:spcAft>
                          <a:spcPts val="0"/>
                        </a:spcAft>
                        <a:buNone/>
                      </a:pPr>
                      <a:r>
                        <a:rPr lang="zh-TW" altLang="en-US" sz="1000" b="0" i="0" u="none" strike="noStrike" cap="none" dirty="0">
                          <a:solidFill>
                            <a:srgbClr val="000000"/>
                          </a:solidFill>
                          <a:latin typeface="Calibri"/>
                          <a:cs typeface="Calibri"/>
                          <a:sym typeface="Calibri"/>
                        </a:rPr>
                        <a:t>後方</a:t>
                      </a:r>
                      <a:endParaRPr sz="1000" dirty="0"/>
                    </a:p>
                  </a:txBody>
                  <a:tcPr marL="6725" marR="6725" marT="67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000" b="0" i="0" u="none" strike="noStrike" cap="none">
                          <a:solidFill>
                            <a:srgbClr val="000000"/>
                          </a:solidFill>
                          <a:latin typeface="Calibri"/>
                          <a:ea typeface="Calibri"/>
                          <a:cs typeface="Calibri"/>
                          <a:sym typeface="Calibri"/>
                        </a:rPr>
                        <a:t>120mm x 1</a:t>
                      </a:r>
                      <a:endParaRPr sz="100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19"/>
                  </a:ext>
                </a:extLst>
              </a:tr>
              <a:tr h="246852">
                <a:tc gridSpan="2">
                  <a:txBody>
                    <a:bodyPr/>
                    <a:lstStyle/>
                    <a:p>
                      <a:pPr marL="0" marR="0" lvl="0" indent="0" algn="r" rtl="0">
                        <a:spcBef>
                          <a:spcPts val="0"/>
                        </a:spcBef>
                        <a:spcAft>
                          <a:spcPts val="0"/>
                        </a:spcAft>
                        <a:buNone/>
                      </a:pPr>
                      <a:r>
                        <a:rPr lang="en-US" sz="1000" b="0" i="0" u="none" strike="noStrike" cap="none" dirty="0">
                          <a:solidFill>
                            <a:srgbClr val="000000"/>
                          </a:solidFill>
                          <a:latin typeface="Calibri"/>
                          <a:ea typeface="Calibri"/>
                          <a:cs typeface="Calibri"/>
                          <a:sym typeface="Calibri"/>
                        </a:rPr>
                        <a:t>PCI-E</a:t>
                      </a:r>
                      <a:r>
                        <a:rPr lang="zh-TW" altLang="en-US" sz="1000" b="0" i="0" u="none" strike="noStrike" cap="none" dirty="0">
                          <a:solidFill>
                            <a:srgbClr val="000000"/>
                          </a:solidFill>
                          <a:latin typeface="Calibri"/>
                          <a:ea typeface="Calibri"/>
                          <a:cs typeface="Calibri"/>
                          <a:sym typeface="Calibri"/>
                        </a:rPr>
                        <a:t> 插槽</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zh-TW"/>
                    </a:p>
                  </a:txBody>
                  <a:tcPr/>
                </a:tc>
                <a:tc>
                  <a:txBody>
                    <a:bodyPr/>
                    <a:lstStyle/>
                    <a:p>
                      <a:pPr marL="0" marR="0" lvl="0" indent="0" algn="ctr" rtl="0">
                        <a:spcBef>
                          <a:spcPts val="0"/>
                        </a:spcBef>
                        <a:spcAft>
                          <a:spcPts val="0"/>
                        </a:spcAft>
                        <a:buNone/>
                      </a:pPr>
                      <a:r>
                        <a:rPr lang="en-US" sz="1000" b="0" i="0" u="none" strike="noStrike" cap="none" dirty="0">
                          <a:solidFill>
                            <a:srgbClr val="000000"/>
                          </a:solidFill>
                          <a:latin typeface="Calibri"/>
                          <a:ea typeface="Calibri"/>
                          <a:cs typeface="Calibri"/>
                          <a:sym typeface="Calibri"/>
                        </a:rPr>
                        <a:t>7 +2</a:t>
                      </a:r>
                      <a:endParaRPr sz="1000" dirty="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20"/>
                  </a:ext>
                </a:extLst>
              </a:tr>
              <a:tr h="246852">
                <a:tc gridSpan="2">
                  <a:txBody>
                    <a:bodyPr/>
                    <a:lstStyle/>
                    <a:p>
                      <a:pPr marL="0" marR="0" lvl="0" indent="0" algn="r" rtl="0">
                        <a:spcBef>
                          <a:spcPts val="0"/>
                        </a:spcBef>
                        <a:spcAft>
                          <a:spcPts val="0"/>
                        </a:spcAft>
                        <a:buNone/>
                      </a:pPr>
                      <a:r>
                        <a:rPr lang="en-US" sz="1000" b="0" i="0" u="none" strike="noStrike" cap="none" dirty="0">
                          <a:solidFill>
                            <a:srgbClr val="000000"/>
                          </a:solidFill>
                          <a:latin typeface="Calibri"/>
                          <a:ea typeface="Calibri"/>
                          <a:cs typeface="Calibri"/>
                          <a:sym typeface="Calibri"/>
                        </a:rPr>
                        <a:t>I/O </a:t>
                      </a:r>
                      <a:r>
                        <a:rPr lang="zh-TW" altLang="en-US" sz="1000" b="0" i="0" u="none" strike="noStrike" cap="none" dirty="0">
                          <a:solidFill>
                            <a:srgbClr val="000000"/>
                          </a:solidFill>
                          <a:latin typeface="Calibri"/>
                          <a:ea typeface="Calibri"/>
                          <a:cs typeface="Calibri"/>
                          <a:sym typeface="Calibri"/>
                        </a:rPr>
                        <a:t>面板</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zh-TW"/>
                    </a:p>
                  </a:txBody>
                  <a:tcPr/>
                </a:tc>
                <a:tc>
                  <a:txBody>
                    <a:bodyPr/>
                    <a:lstStyle/>
                    <a:p>
                      <a:pPr marL="0" marR="0" lvl="0" indent="0" algn="ctr" rtl="0">
                        <a:spcBef>
                          <a:spcPts val="0"/>
                        </a:spcBef>
                        <a:spcAft>
                          <a:spcPts val="0"/>
                        </a:spcAft>
                        <a:buNone/>
                      </a:pPr>
                      <a:r>
                        <a:rPr lang="en-US" sz="1000" b="0" i="0" u="none" strike="noStrike" cap="none" dirty="0">
                          <a:solidFill>
                            <a:srgbClr val="000000"/>
                          </a:solidFill>
                          <a:latin typeface="Calibri"/>
                          <a:ea typeface="Calibri"/>
                          <a:cs typeface="Calibri"/>
                          <a:sym typeface="Calibri"/>
                        </a:rPr>
                        <a:t>2 x USB 3.0, Audio I/O</a:t>
                      </a:r>
                      <a:endParaRPr sz="1000" dirty="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21"/>
                  </a:ext>
                </a:extLst>
              </a:tr>
              <a:tr h="246852">
                <a:tc gridSpan="2">
                  <a:txBody>
                    <a:bodyPr/>
                    <a:lstStyle/>
                    <a:p>
                      <a:pPr marL="0" marR="0" lvl="0" indent="0" algn="r" rtl="0">
                        <a:spcBef>
                          <a:spcPts val="0"/>
                        </a:spcBef>
                        <a:spcAft>
                          <a:spcPts val="0"/>
                        </a:spcAft>
                        <a:buNone/>
                      </a:pPr>
                      <a:r>
                        <a:rPr lang="zh-TW" altLang="en-US" sz="1000" b="0" i="0" u="none" strike="noStrike" cap="none" dirty="0">
                          <a:solidFill>
                            <a:srgbClr val="000000"/>
                          </a:solidFill>
                          <a:latin typeface="Calibri"/>
                          <a:cs typeface="Calibri"/>
                          <a:sym typeface="Calibri"/>
                        </a:rPr>
                        <a:t>電源供應器</a:t>
                      </a:r>
                      <a:endParaRPr sz="1000" dirty="0"/>
                    </a:p>
                  </a:txBody>
                  <a:tcPr marL="98400" marR="98400" marT="49200" marB="492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hMerge="1">
                  <a:txBody>
                    <a:bodyPr/>
                    <a:lstStyle/>
                    <a:p>
                      <a:endParaRPr lang="zh-TW"/>
                    </a:p>
                  </a:txBody>
                  <a:tcPr/>
                </a:tc>
                <a:tc>
                  <a:txBody>
                    <a:bodyPr/>
                    <a:lstStyle/>
                    <a:p>
                      <a:pPr marL="0" marR="0" lvl="0" indent="0" algn="ctr" rtl="0">
                        <a:spcBef>
                          <a:spcPts val="0"/>
                        </a:spcBef>
                        <a:spcAft>
                          <a:spcPts val="0"/>
                        </a:spcAft>
                        <a:buNone/>
                      </a:pPr>
                      <a:r>
                        <a:rPr lang="en-US" sz="1000" b="0" i="0" u="none" strike="noStrike" cap="none" dirty="0">
                          <a:solidFill>
                            <a:srgbClr val="000000"/>
                          </a:solidFill>
                          <a:latin typeface="Calibri"/>
                          <a:ea typeface="Calibri"/>
                          <a:cs typeface="Calibri"/>
                          <a:sym typeface="Calibri"/>
                        </a:rPr>
                        <a:t>ATX &amp; Standard / up to 185mm</a:t>
                      </a:r>
                      <a:endParaRPr sz="1000" dirty="0"/>
                    </a:p>
                  </a:txBody>
                  <a:tcPr marL="6725" marR="6725" marT="6725"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xmlns="" val="10022"/>
                  </a:ext>
                </a:extLst>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63"/>
        <p:cNvGrpSpPr/>
        <p:nvPr/>
      </p:nvGrpSpPr>
      <p:grpSpPr>
        <a:xfrm>
          <a:off x="0" y="0"/>
          <a:ext cx="0" cy="0"/>
          <a:chOff x="0" y="0"/>
          <a:chExt cx="0" cy="0"/>
        </a:xfrm>
      </p:grpSpPr>
      <p:pic>
        <p:nvPicPr>
          <p:cNvPr id="166" name="Google Shape;166;p1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5147023" y="5523191"/>
            <a:ext cx="2033020" cy="460746"/>
          </a:xfrm>
          <a:prstGeom prst="rect">
            <a:avLst/>
          </a:prstGeom>
          <a:noFill/>
          <a:ln>
            <a:noFill/>
          </a:ln>
        </p:spPr>
      </p:pic>
      <p:pic>
        <p:nvPicPr>
          <p:cNvPr id="3" name="圖片 2"/>
          <p:cNvPicPr>
            <a:picLocks noChangeAspect="1"/>
          </p:cNvPicPr>
          <p:nvPr/>
        </p:nvPicPr>
        <p:blipFill rotWithShape="1">
          <a:blip r:embed="rId5" cstate="screen">
            <a:extLst>
              <a:ext uri="{28A0092B-C50C-407E-A947-70E740481C1C}">
                <a14:useLocalDpi xmlns:a14="http://schemas.microsoft.com/office/drawing/2010/main"/>
              </a:ext>
            </a:extLst>
          </a:blip>
          <a:srcRect r="-178"/>
          <a:stretch/>
        </p:blipFill>
        <p:spPr>
          <a:xfrm>
            <a:off x="3895821" y="2310410"/>
            <a:ext cx="4233195" cy="290726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93" name="Google Shape;93;p2"/>
          <p:cNvSpPr/>
          <p:nvPr/>
        </p:nvSpPr>
        <p:spPr>
          <a:xfrm>
            <a:off x="5552301" y="3283040"/>
            <a:ext cx="5371999" cy="2377534"/>
          </a:xfrm>
          <a:prstGeom prst="rect">
            <a:avLst/>
          </a:prstGeom>
          <a:noFill/>
          <a:ln>
            <a:noFill/>
          </a:ln>
        </p:spPr>
        <p:txBody>
          <a:bodyPr spcFirstLastPara="1" wrap="square" lIns="91425" tIns="45700" rIns="91425" bIns="45700" anchor="t" anchorCtr="0">
            <a:spAutoFit/>
          </a:bodyPr>
          <a:lstStyle/>
          <a:p>
            <a:pPr lvl="0" algn="just">
              <a:lnSpc>
                <a:spcPct val="150000"/>
              </a:lnSpc>
            </a:pPr>
            <a:r>
              <a:rPr lang="zh-TW" altLang="en-US" sz="1100" dirty="0">
                <a:solidFill>
                  <a:srgbClr val="FFFFFF"/>
                </a:solidFill>
                <a:latin typeface="微軟正黑體" panose="020B0604030504040204" pitchFamily="34" charset="-120"/>
                <a:ea typeface="微軟正黑體" panose="020B0604030504040204" pitchFamily="34" charset="-120"/>
                <a:cs typeface="Arimo"/>
                <a:sym typeface="Arimo"/>
              </a:rPr>
              <a:t>亞瑟之劍的設計靈感源自於光劍，在外型設計方面既鋒利又前衛，同時依然保持有簡潔優雅的本質。 這些設計元素可以從一些小細節看到，例如金屬拉絲前面板以及</a:t>
            </a:r>
            <a:r>
              <a:rPr lang="en-US" altLang="zh-TW" sz="1100" dirty="0">
                <a:solidFill>
                  <a:srgbClr val="FFFFFF"/>
                </a:solidFill>
                <a:latin typeface="微軟正黑體" panose="020B0604030504040204" pitchFamily="34" charset="-120"/>
                <a:ea typeface="微軟正黑體" panose="020B0604030504040204" pitchFamily="34" charset="-120"/>
                <a:cs typeface="Arimo"/>
                <a:sym typeface="Arimo"/>
              </a:rPr>
              <a:t>RGB</a:t>
            </a:r>
            <a:r>
              <a:rPr lang="zh-TW" altLang="en-US" sz="1100" dirty="0">
                <a:solidFill>
                  <a:srgbClr val="FFFFFF"/>
                </a:solidFill>
                <a:latin typeface="微軟正黑體" panose="020B0604030504040204" pitchFamily="34" charset="-120"/>
                <a:ea typeface="微軟正黑體" panose="020B0604030504040204" pitchFamily="34" charset="-120"/>
                <a:cs typeface="Arimo"/>
                <a:sym typeface="Arimo"/>
              </a:rPr>
              <a:t>導光條。</a:t>
            </a:r>
          </a:p>
          <a:p>
            <a:pPr lvl="0" algn="just">
              <a:lnSpc>
                <a:spcPct val="150000"/>
              </a:lnSpc>
            </a:pPr>
            <a:r>
              <a:rPr lang="zh-TW" altLang="en-US" sz="1100" dirty="0">
                <a:solidFill>
                  <a:srgbClr val="FFFFFF"/>
                </a:solidFill>
                <a:latin typeface="微軟正黑體" panose="020B0604030504040204" pitchFamily="34" charset="-120"/>
                <a:ea typeface="微軟正黑體" panose="020B0604030504040204" pitchFamily="34" charset="-120"/>
                <a:cs typeface="Arimo"/>
                <a:sym typeface="Arimo"/>
              </a:rPr>
              <a:t>前方面板的</a:t>
            </a:r>
            <a:r>
              <a:rPr lang="en-US" altLang="zh-TW" sz="1100" dirty="0">
                <a:solidFill>
                  <a:srgbClr val="FFFFFF"/>
                </a:solidFill>
                <a:latin typeface="微軟正黑體" panose="020B0604030504040204" pitchFamily="34" charset="-120"/>
                <a:ea typeface="微軟正黑體" panose="020B0604030504040204" pitchFamily="34" charset="-120"/>
                <a:cs typeface="Arimo"/>
                <a:sym typeface="Arimo"/>
              </a:rPr>
              <a:t>I/O</a:t>
            </a:r>
            <a:r>
              <a:rPr lang="zh-TW" altLang="en-US" sz="1100" dirty="0">
                <a:solidFill>
                  <a:srgbClr val="FFFFFF"/>
                </a:solidFill>
                <a:latin typeface="微軟正黑體" panose="020B0604030504040204" pitchFamily="34" charset="-120"/>
                <a:ea typeface="微軟正黑體" panose="020B0604030504040204" pitchFamily="34" charset="-120"/>
                <a:cs typeface="Arimo"/>
                <a:sym typeface="Arimo"/>
              </a:rPr>
              <a:t>模組部分，我們替換了傳統的線材連接主板，使用觸點與主板連接，讓玩家在拆卸前面板的時候能更加便利，同時降低線材因拆卸而斷裂的風險。</a:t>
            </a:r>
          </a:p>
          <a:p>
            <a:pPr lvl="0" algn="just">
              <a:lnSpc>
                <a:spcPct val="150000"/>
              </a:lnSpc>
            </a:pPr>
            <a:r>
              <a:rPr lang="zh-TW" altLang="en-US" sz="1100" dirty="0">
                <a:solidFill>
                  <a:srgbClr val="FFFFFF"/>
                </a:solidFill>
                <a:latin typeface="微軟正黑體" panose="020B0604030504040204" pitchFamily="34" charset="-120"/>
                <a:ea typeface="微軟正黑體" panose="020B0604030504040204" pitchFamily="34" charset="-120"/>
                <a:cs typeface="Arimo"/>
                <a:sym typeface="Arimo"/>
              </a:rPr>
              <a:t>亞瑟之劍支援市面上大部份的配件，在水冷系統方面，最高支援到</a:t>
            </a:r>
            <a:r>
              <a:rPr lang="en-US" altLang="zh-TW" sz="1100" dirty="0">
                <a:solidFill>
                  <a:srgbClr val="FFFFFF"/>
                </a:solidFill>
                <a:latin typeface="微軟正黑體" panose="020B0604030504040204" pitchFamily="34" charset="-120"/>
                <a:ea typeface="微軟正黑體" panose="020B0604030504040204" pitchFamily="34" charset="-120"/>
                <a:cs typeface="Arimo"/>
                <a:sym typeface="Arimo"/>
              </a:rPr>
              <a:t>360mm</a:t>
            </a:r>
            <a:r>
              <a:rPr lang="zh-TW" altLang="en-US" sz="1100" dirty="0">
                <a:solidFill>
                  <a:srgbClr val="FFFFFF"/>
                </a:solidFill>
                <a:latin typeface="微軟正黑體" panose="020B0604030504040204" pitchFamily="34" charset="-120"/>
                <a:ea typeface="微軟正黑體" panose="020B0604030504040204" pitchFamily="34" charset="-120"/>
                <a:cs typeface="Arimo"/>
                <a:sym typeface="Arimo"/>
              </a:rPr>
              <a:t>的水冷排，在優雅而前衛的設計之下，仍舊提供優秀的產品擴充性。鋼化玻璃側板能讓玩家展現</a:t>
            </a:r>
            <a:r>
              <a:rPr lang="en-US" altLang="zh-TW" sz="1100" dirty="0">
                <a:solidFill>
                  <a:srgbClr val="FFFFFF"/>
                </a:solidFill>
                <a:latin typeface="微軟正黑體" panose="020B0604030504040204" pitchFamily="34" charset="-120"/>
                <a:ea typeface="微軟正黑體" panose="020B0604030504040204" pitchFamily="34" charset="-120"/>
                <a:cs typeface="Arimo"/>
                <a:sym typeface="Arimo"/>
              </a:rPr>
              <a:t>RGB</a:t>
            </a:r>
            <a:r>
              <a:rPr lang="zh-TW" altLang="en-US" sz="1100" dirty="0">
                <a:solidFill>
                  <a:srgbClr val="FFFFFF"/>
                </a:solidFill>
                <a:latin typeface="微軟正黑體" panose="020B0604030504040204" pitchFamily="34" charset="-120"/>
                <a:ea typeface="微軟正黑體" panose="020B0604030504040204" pitchFamily="34" charset="-120"/>
                <a:cs typeface="Arimo"/>
                <a:sym typeface="Arimo"/>
              </a:rPr>
              <a:t>套件的效果，而新的機械結構設計能幫助機殼有更良好的散熱，同時還能防止灰塵進入機殼中。</a:t>
            </a:r>
          </a:p>
        </p:txBody>
      </p:sp>
      <p:sp>
        <p:nvSpPr>
          <p:cNvPr id="94" name="Google Shape;94;p2"/>
          <p:cNvSpPr txBox="1"/>
          <p:nvPr/>
        </p:nvSpPr>
        <p:spPr>
          <a:xfrm>
            <a:off x="5589478" y="897361"/>
            <a:ext cx="5115945" cy="584735"/>
          </a:xfrm>
          <a:prstGeom prst="rect">
            <a:avLst/>
          </a:prstGeom>
          <a:noFill/>
          <a:ln>
            <a:noFill/>
          </a:ln>
        </p:spPr>
        <p:txBody>
          <a:bodyPr spcFirstLastPara="1" wrap="square" lIns="91425" tIns="45700" rIns="91425" bIns="45700" anchor="t" anchorCtr="0">
            <a:spAutoFit/>
          </a:bodyPr>
          <a:lstStyle/>
          <a:p>
            <a:pPr lvl="0"/>
            <a:r>
              <a:rPr lang="zh-TW" altLang="en-US" sz="3200" b="1" dirty="0">
                <a:solidFill>
                  <a:srgbClr val="FF0000"/>
                </a:solidFill>
                <a:latin typeface="Calibri"/>
                <a:ea typeface="Calibri"/>
                <a:cs typeface="Calibri"/>
                <a:sym typeface="Calibri"/>
              </a:rPr>
              <a:t>產品簡介</a:t>
            </a:r>
            <a:endParaRPr lang="zh-TW" altLang="en-US" sz="3200" dirty="0"/>
          </a:p>
        </p:txBody>
      </p:sp>
      <p:pic>
        <p:nvPicPr>
          <p:cNvPr id="3" name="圖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1461" y="897361"/>
            <a:ext cx="4931664" cy="4931664"/>
          </a:xfrm>
          <a:prstGeom prst="rect">
            <a:avLst/>
          </a:prstGeom>
        </p:spPr>
      </p:pic>
      <p:pic>
        <p:nvPicPr>
          <p:cNvPr id="5" name="圖片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7568" y="154644"/>
            <a:ext cx="1487786" cy="337179"/>
          </a:xfrm>
          <a:prstGeom prst="rect">
            <a:avLst/>
          </a:prstGeom>
        </p:spPr>
      </p:pic>
      <p:pic>
        <p:nvPicPr>
          <p:cNvPr id="6" name="圖片 5"/>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a:ext>
            </a:extLst>
          </a:blip>
          <a:srcRect l="-822" r="-807"/>
          <a:stretch/>
        </p:blipFill>
        <p:spPr>
          <a:xfrm>
            <a:off x="5552301" y="1638214"/>
            <a:ext cx="4711447" cy="147637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4" name="Google Shape;104;p3"/>
          <p:cNvSpPr/>
          <p:nvPr/>
        </p:nvSpPr>
        <p:spPr>
          <a:xfrm>
            <a:off x="1248562" y="4023425"/>
            <a:ext cx="4695037" cy="1107955"/>
          </a:xfrm>
          <a:prstGeom prst="rect">
            <a:avLst/>
          </a:prstGeom>
          <a:noFill/>
          <a:ln>
            <a:noFill/>
          </a:ln>
        </p:spPr>
        <p:txBody>
          <a:bodyPr spcFirstLastPara="1" wrap="square" lIns="91425" tIns="45700" rIns="91425" bIns="45700" anchor="t" anchorCtr="0">
            <a:spAutoFit/>
          </a:bodyPr>
          <a:lstStyle/>
          <a:p>
            <a:pPr lvl="0" algn="just">
              <a:lnSpc>
                <a:spcPct val="150000"/>
              </a:lnSpc>
            </a:pPr>
            <a:r>
              <a:rPr lang="zh-TW" altLang="en-US" sz="1100" dirty="0">
                <a:solidFill>
                  <a:schemeClr val="bg1"/>
                </a:solidFill>
                <a:latin typeface="微軟正黑體" panose="020B0604030504040204" pitchFamily="34" charset="-120"/>
                <a:ea typeface="微軟正黑體" panose="020B0604030504040204" pitchFamily="34" charset="-120"/>
                <a:cs typeface="Arimo"/>
                <a:sym typeface="Arimo"/>
              </a:rPr>
              <a:t>亞瑟之劍前面板的</a:t>
            </a:r>
            <a:r>
              <a:rPr lang="en-US" altLang="zh-TW" sz="1100" dirty="0">
                <a:solidFill>
                  <a:schemeClr val="bg1"/>
                </a:solidFill>
                <a:latin typeface="微軟正黑體" panose="020B0604030504040204" pitchFamily="34" charset="-120"/>
                <a:ea typeface="微軟正黑體" panose="020B0604030504040204" pitchFamily="34" charset="-120"/>
                <a:cs typeface="Arimo"/>
                <a:sym typeface="Arimo"/>
              </a:rPr>
              <a:t>RGB</a:t>
            </a:r>
            <a:r>
              <a:rPr lang="zh-TW" altLang="en-US" sz="1100" dirty="0">
                <a:solidFill>
                  <a:schemeClr val="bg1"/>
                </a:solidFill>
                <a:latin typeface="微軟正黑體" panose="020B0604030504040204" pitchFamily="34" charset="-120"/>
                <a:ea typeface="微軟正黑體" panose="020B0604030504040204" pitchFamily="34" charset="-120"/>
                <a:cs typeface="Arimo"/>
                <a:sym typeface="Arimo"/>
              </a:rPr>
              <a:t>燈條像是一把鋒利的光劍，前面板則是使用金屬拉絲的方式，同時融合了流行創新以及傳統簡約。在內部結構設計方面，</a:t>
            </a:r>
            <a:r>
              <a:rPr lang="en-US" altLang="zh-TW" sz="1100" dirty="0" err="1">
                <a:solidFill>
                  <a:schemeClr val="bg1"/>
                </a:solidFill>
                <a:latin typeface="微軟正黑體" panose="020B0604030504040204" pitchFamily="34" charset="-120"/>
                <a:ea typeface="微軟正黑體" panose="020B0604030504040204" pitchFamily="34" charset="-120"/>
                <a:cs typeface="Arimo"/>
                <a:sym typeface="Arimo"/>
              </a:rPr>
              <a:t>Bitfenix</a:t>
            </a:r>
            <a:r>
              <a:rPr lang="zh-TW" altLang="en-US" sz="1100" dirty="0">
                <a:solidFill>
                  <a:schemeClr val="bg1"/>
                </a:solidFill>
                <a:latin typeface="微軟正黑體" panose="020B0604030504040204" pitchFamily="34" charset="-120"/>
                <a:ea typeface="微軟正黑體" panose="020B0604030504040204" pitchFamily="34" charset="-120"/>
                <a:cs typeface="Arimo"/>
                <a:sym typeface="Arimo"/>
              </a:rPr>
              <a:t>團隊著重於加強風流散熱，在加強散熱之餘依舊保持了美觀。讓玩家在能得到最好的用戶體驗。</a:t>
            </a:r>
          </a:p>
        </p:txBody>
      </p:sp>
      <p:pic>
        <p:nvPicPr>
          <p:cNvPr id="2" name="圖片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668512" y="1204307"/>
            <a:ext cx="2190508" cy="4302158"/>
          </a:xfrm>
          <a:prstGeom prst="rect">
            <a:avLst/>
          </a:prstGeom>
          <a:effectLst>
            <a:reflection blurRad="6350" stA="52000" endA="300" endPos="20000" dir="5400000" sy="-100000" algn="bl" rotWithShape="0"/>
          </a:effectLst>
        </p:spPr>
      </p:pic>
      <p:pic>
        <p:nvPicPr>
          <p:cNvPr id="3" name="圖片 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29847" y="1239354"/>
            <a:ext cx="2164222" cy="4232063"/>
          </a:xfrm>
          <a:prstGeom prst="rect">
            <a:avLst/>
          </a:prstGeom>
          <a:effectLst>
            <a:reflection blurRad="6350" stA="52000" endA="300" endPos="20000" dir="5400000" sy="-100000" algn="bl" rotWithShape="0"/>
          </a:effectLst>
        </p:spPr>
      </p:pic>
      <p:pic>
        <p:nvPicPr>
          <p:cNvPr id="4" name="圖片 3"/>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a:ext>
            </a:extLst>
          </a:blip>
          <a:srcRect/>
          <a:stretch/>
        </p:blipFill>
        <p:spPr>
          <a:xfrm>
            <a:off x="1248562" y="2021400"/>
            <a:ext cx="4483232" cy="1773936"/>
          </a:xfrm>
          <a:prstGeom prst="rect">
            <a:avLst/>
          </a:prstGeom>
        </p:spPr>
      </p:pic>
      <p:pic>
        <p:nvPicPr>
          <p:cNvPr id="7" name="圖片 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7568" y="154644"/>
            <a:ext cx="1487786" cy="337179"/>
          </a:xfrm>
          <a:prstGeom prst="rect">
            <a:avLst/>
          </a:prstGeom>
        </p:spPr>
      </p:pic>
      <p:sp>
        <p:nvSpPr>
          <p:cNvPr id="8" name="Google Shape;100;p3"/>
          <p:cNvSpPr/>
          <p:nvPr/>
        </p:nvSpPr>
        <p:spPr>
          <a:xfrm>
            <a:off x="1248562" y="1239354"/>
            <a:ext cx="4365853" cy="553957"/>
          </a:xfrm>
          <a:prstGeom prst="rect">
            <a:avLst/>
          </a:prstGeom>
          <a:noFill/>
          <a:ln>
            <a:noFill/>
          </a:ln>
        </p:spPr>
        <p:txBody>
          <a:bodyPr spcFirstLastPara="1" wrap="square" lIns="91425" tIns="45700" rIns="91425" bIns="45700" anchor="t" anchorCtr="0">
            <a:spAutoFit/>
          </a:bodyPr>
          <a:lstStyle/>
          <a:p>
            <a:pPr lvl="0"/>
            <a:r>
              <a:rPr lang="zh-TW" altLang="en-US" sz="3000" b="1" dirty="0">
                <a:solidFill>
                  <a:srgbClr val="FF0000"/>
                </a:solidFill>
                <a:latin typeface="Calibri"/>
                <a:ea typeface="Calibri"/>
                <a:cs typeface="Calibri"/>
                <a:sym typeface="Calibri"/>
              </a:rPr>
              <a:t>優雅而現代的設計美學</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10" name="Google Shape;110;p4"/>
          <p:cNvSpPr/>
          <p:nvPr/>
        </p:nvSpPr>
        <p:spPr>
          <a:xfrm>
            <a:off x="8065425" y="1302384"/>
            <a:ext cx="3275388" cy="1077178"/>
          </a:xfrm>
          <a:prstGeom prst="rect">
            <a:avLst/>
          </a:prstGeom>
          <a:noFill/>
          <a:ln>
            <a:noFill/>
          </a:ln>
        </p:spPr>
        <p:txBody>
          <a:bodyPr spcFirstLastPara="1" wrap="square" lIns="91425" tIns="45700" rIns="91425" bIns="45700" anchor="t" anchorCtr="0">
            <a:spAutoFit/>
          </a:bodyPr>
          <a:lstStyle/>
          <a:p>
            <a:pPr lvl="0"/>
            <a:r>
              <a:rPr lang="en-US" altLang="zh-TW" sz="3200" b="1" dirty="0">
                <a:solidFill>
                  <a:srgbClr val="FF0000"/>
                </a:solidFill>
                <a:latin typeface="Calibri"/>
                <a:ea typeface="Calibri"/>
                <a:cs typeface="Calibri"/>
                <a:sym typeface="Calibri"/>
              </a:rPr>
              <a:t>4mm</a:t>
            </a:r>
            <a:r>
              <a:rPr lang="zh-TW" altLang="en-US" sz="3200" b="1" dirty="0">
                <a:solidFill>
                  <a:srgbClr val="FF0000"/>
                </a:solidFill>
                <a:latin typeface="Calibri"/>
                <a:ea typeface="Calibri"/>
                <a:cs typeface="Calibri"/>
                <a:sym typeface="Calibri"/>
              </a:rPr>
              <a:t> 鋼化玻璃及支援直立式顯卡</a:t>
            </a:r>
            <a:endParaRPr lang="en-US" altLang="zh-TW" sz="3200" dirty="0"/>
          </a:p>
        </p:txBody>
      </p:sp>
      <p:sp>
        <p:nvSpPr>
          <p:cNvPr id="113" name="Google Shape;113;p4"/>
          <p:cNvSpPr/>
          <p:nvPr/>
        </p:nvSpPr>
        <p:spPr>
          <a:xfrm>
            <a:off x="8065425" y="2524614"/>
            <a:ext cx="3126831" cy="2631449"/>
          </a:xfrm>
          <a:prstGeom prst="rect">
            <a:avLst/>
          </a:prstGeom>
          <a:noFill/>
          <a:ln>
            <a:noFill/>
          </a:ln>
        </p:spPr>
        <p:txBody>
          <a:bodyPr spcFirstLastPara="1" wrap="square" lIns="91425" tIns="45700" rIns="91425" bIns="45700" anchor="t" anchorCtr="0">
            <a:spAutoFit/>
          </a:bodyPr>
          <a:lstStyle/>
          <a:p>
            <a:pPr lvl="0" algn="just">
              <a:lnSpc>
                <a:spcPct val="150000"/>
              </a:lnSpc>
            </a:pPr>
            <a:r>
              <a:rPr lang="en-US" altLang="zh-TW" sz="1100" dirty="0">
                <a:solidFill>
                  <a:schemeClr val="bg1"/>
                </a:solidFill>
                <a:latin typeface="微軟正黑體" panose="020B0604030504040204" pitchFamily="34" charset="-120"/>
                <a:ea typeface="微軟正黑體" panose="020B0604030504040204" pitchFamily="34" charset="-120"/>
                <a:cs typeface="Arimo"/>
                <a:sym typeface="Arimo"/>
              </a:rPr>
              <a:t>4mm</a:t>
            </a:r>
            <a:r>
              <a:rPr lang="zh-TW" altLang="en-US" sz="1100" dirty="0">
                <a:solidFill>
                  <a:schemeClr val="bg1"/>
                </a:solidFill>
                <a:latin typeface="微軟正黑體" panose="020B0604030504040204" pitchFamily="34" charset="-120"/>
                <a:ea typeface="微軟正黑體" panose="020B0604030504040204" pitchFamily="34" charset="-120"/>
                <a:cs typeface="Arimo"/>
                <a:sym typeface="Arimo"/>
              </a:rPr>
              <a:t>的高品質鋼化玻璃側板不僅為亞瑟之劍提升了整體的質感，也讓玩家們能更大膽地秀出自我風格，而專門設計過的內部機械結構有助於保持機殼內部的簡潔。 </a:t>
            </a:r>
          </a:p>
          <a:p>
            <a:pPr lvl="0" algn="just">
              <a:lnSpc>
                <a:spcPct val="150000"/>
              </a:lnSpc>
            </a:pPr>
            <a:r>
              <a:rPr lang="zh-TW" altLang="en-US" sz="1100" dirty="0">
                <a:solidFill>
                  <a:schemeClr val="bg1"/>
                </a:solidFill>
                <a:latin typeface="微軟正黑體" panose="020B0604030504040204" pitchFamily="34" charset="-120"/>
                <a:ea typeface="微軟正黑體" panose="020B0604030504040204" pitchFamily="34" charset="-120"/>
                <a:cs typeface="Arimo"/>
                <a:sym typeface="Arimo"/>
              </a:rPr>
              <a:t>亞瑟之劍不只能水平放置顯卡，還有在機身中加入直立顯卡</a:t>
            </a:r>
            <a:r>
              <a:rPr lang="en-US" altLang="zh-TW" sz="1100" dirty="0">
                <a:solidFill>
                  <a:schemeClr val="bg1"/>
                </a:solidFill>
                <a:latin typeface="微軟正黑體" panose="020B0604030504040204" pitchFamily="34" charset="-120"/>
                <a:ea typeface="微軟正黑體" panose="020B0604030504040204" pitchFamily="34" charset="-120"/>
                <a:cs typeface="Arimo"/>
                <a:sym typeface="Arimo"/>
              </a:rPr>
              <a:t>PCIE</a:t>
            </a:r>
            <a:r>
              <a:rPr lang="zh-TW" altLang="en-US" sz="1100" dirty="0">
                <a:solidFill>
                  <a:schemeClr val="bg1"/>
                </a:solidFill>
                <a:latin typeface="微軟正黑體" panose="020B0604030504040204" pitchFamily="34" charset="-120"/>
                <a:ea typeface="微軟正黑體" panose="020B0604030504040204" pitchFamily="34" charset="-120"/>
                <a:cs typeface="Arimo"/>
                <a:sym typeface="Arimo"/>
              </a:rPr>
              <a:t>孔可以透過</a:t>
            </a:r>
            <a:r>
              <a:rPr lang="en-US" altLang="zh-TW" sz="1100" dirty="0">
                <a:solidFill>
                  <a:schemeClr val="bg1"/>
                </a:solidFill>
                <a:latin typeface="微軟正黑體" panose="020B0604030504040204" pitchFamily="34" charset="-120"/>
                <a:ea typeface="微軟正黑體" panose="020B0604030504040204" pitchFamily="34" charset="-120"/>
                <a:cs typeface="Arimo"/>
                <a:sym typeface="Arimo"/>
              </a:rPr>
              <a:t>PCIE</a:t>
            </a:r>
            <a:r>
              <a:rPr lang="zh-TW" altLang="en-US" sz="1100" dirty="0">
                <a:solidFill>
                  <a:schemeClr val="bg1"/>
                </a:solidFill>
                <a:latin typeface="微軟正黑體" panose="020B0604030504040204" pitchFamily="34" charset="-120"/>
                <a:ea typeface="微軟正黑體" panose="020B0604030504040204" pitchFamily="34" charset="-120"/>
                <a:cs typeface="Arimo"/>
                <a:sym typeface="Arimo"/>
              </a:rPr>
              <a:t>延長線</a:t>
            </a:r>
            <a:r>
              <a:rPr lang="en-US" altLang="zh-TW" sz="1100" dirty="0">
                <a:solidFill>
                  <a:schemeClr val="bg1"/>
                </a:solidFill>
                <a:latin typeface="微軟正黑體" panose="020B0604030504040204" pitchFamily="34" charset="-120"/>
                <a:ea typeface="微軟正黑體" panose="020B0604030504040204" pitchFamily="34" charset="-120"/>
                <a:cs typeface="Arimo"/>
                <a:sym typeface="Arimo"/>
              </a:rPr>
              <a:t>(</a:t>
            </a:r>
            <a:r>
              <a:rPr lang="zh-TW" altLang="en-US" sz="1100" dirty="0">
                <a:solidFill>
                  <a:schemeClr val="bg1"/>
                </a:solidFill>
                <a:latin typeface="微軟正黑體" panose="020B0604030504040204" pitchFamily="34" charset="-120"/>
                <a:ea typeface="微軟正黑體" panose="020B0604030504040204" pitchFamily="34" charset="-120"/>
                <a:cs typeface="Arimo"/>
                <a:sym typeface="Arimo"/>
              </a:rPr>
              <a:t>不包含在機箱內容物</a:t>
            </a:r>
            <a:r>
              <a:rPr lang="en-US" altLang="zh-TW" sz="1100" dirty="0">
                <a:solidFill>
                  <a:schemeClr val="bg1"/>
                </a:solidFill>
                <a:latin typeface="微軟正黑體" panose="020B0604030504040204" pitchFamily="34" charset="-120"/>
                <a:ea typeface="微軟正黑體" panose="020B0604030504040204" pitchFamily="34" charset="-120"/>
                <a:cs typeface="Arimo"/>
                <a:sym typeface="Arimo"/>
              </a:rPr>
              <a:t>)</a:t>
            </a:r>
            <a:r>
              <a:rPr lang="zh-TW" altLang="en-US" sz="1100" dirty="0">
                <a:solidFill>
                  <a:schemeClr val="bg1"/>
                </a:solidFill>
                <a:latin typeface="微軟正黑體" panose="020B0604030504040204" pitchFamily="34" charset="-120"/>
                <a:ea typeface="微軟正黑體" panose="020B0604030504040204" pitchFamily="34" charset="-120"/>
                <a:cs typeface="Arimo"/>
                <a:sym typeface="Arimo"/>
              </a:rPr>
              <a:t>將顯卡立起來，透過特殊的結構設計即便將顯卡直立起來也可以保持良好的散熱。亞瑟之劍也為顯卡提供了足夠的空間，長度最長可達</a:t>
            </a:r>
            <a:r>
              <a:rPr lang="en-US" altLang="zh-TW" sz="1100" dirty="0">
                <a:solidFill>
                  <a:schemeClr val="bg1"/>
                </a:solidFill>
                <a:latin typeface="微軟正黑體" panose="020B0604030504040204" pitchFamily="34" charset="-120"/>
                <a:ea typeface="微軟正黑體" panose="020B0604030504040204" pitchFamily="34" charset="-120"/>
                <a:cs typeface="Arimo"/>
                <a:sym typeface="Arimo"/>
              </a:rPr>
              <a:t>400mm</a:t>
            </a:r>
            <a:r>
              <a:rPr lang="zh-TW" altLang="en-US" sz="1100" dirty="0">
                <a:solidFill>
                  <a:schemeClr val="bg1"/>
                </a:solidFill>
                <a:latin typeface="微軟正黑體" panose="020B0604030504040204" pitchFamily="34" charset="-120"/>
                <a:ea typeface="微軟正黑體" panose="020B0604030504040204" pitchFamily="34" charset="-120"/>
                <a:cs typeface="Arimo"/>
                <a:sym typeface="Arimo"/>
              </a:rPr>
              <a:t>。</a:t>
            </a:r>
          </a:p>
        </p:txBody>
      </p:sp>
      <p:pic>
        <p:nvPicPr>
          <p:cNvPr id="2" name="圖片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4896" y="1709567"/>
            <a:ext cx="3239561" cy="3267345"/>
          </a:xfrm>
          <a:prstGeom prst="rect">
            <a:avLst/>
          </a:prstGeom>
          <a:effectLst>
            <a:outerShdw blurRad="50800" dist="38100" dir="5400000" algn="t" rotWithShape="0">
              <a:prstClr val="black">
                <a:alpha val="40000"/>
              </a:prstClr>
            </a:outerShdw>
            <a:reflection blurRad="6350" stA="65000" endPos="25000" dir="5400000" sy="-100000" algn="bl" rotWithShape="0"/>
          </a:effectLst>
        </p:spPr>
      </p:pic>
      <p:pic>
        <p:nvPicPr>
          <p:cNvPr id="5" name="圖片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7568" y="154644"/>
            <a:ext cx="1487786" cy="337179"/>
          </a:xfrm>
          <a:prstGeom prst="rect">
            <a:avLst/>
          </a:prstGeom>
        </p:spPr>
      </p:pic>
      <p:pic>
        <p:nvPicPr>
          <p:cNvPr id="4" name="圖片 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389261" y="1453896"/>
            <a:ext cx="3093408" cy="3624922"/>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g5cc2a75d0e_0_0"/>
          <p:cNvSpPr txBox="1">
            <a:spLocks noGrp="1"/>
          </p:cNvSpPr>
          <p:nvPr>
            <p:ph type="title"/>
          </p:nvPr>
        </p:nvSpPr>
        <p:spPr>
          <a:xfrm>
            <a:off x="5943599" y="2300478"/>
            <a:ext cx="5434584" cy="631571"/>
          </a:xfrm>
          <a:prstGeom prst="rect">
            <a:avLst/>
          </a:prstGeom>
        </p:spPr>
        <p:txBody>
          <a:bodyPr spcFirstLastPara="1" wrap="square" lIns="91425" tIns="45700" rIns="91425" bIns="45700" anchor="ctr" anchorCtr="0">
            <a:noAutofit/>
          </a:bodyPr>
          <a:lstStyle/>
          <a:p>
            <a:pPr lvl="0"/>
            <a:r>
              <a:rPr lang="zh-TW" altLang="en-US" sz="3000" b="1" dirty="0">
                <a:solidFill>
                  <a:srgbClr val="FF0000"/>
                </a:solidFill>
              </a:rPr>
              <a:t>無線前面板</a:t>
            </a:r>
            <a:endParaRPr sz="3000" b="1" dirty="0">
              <a:solidFill>
                <a:srgbClr val="FF0000"/>
              </a:solidFill>
              <a:latin typeface="+mj-lt"/>
            </a:endParaRPr>
          </a:p>
        </p:txBody>
      </p:sp>
      <p:sp>
        <p:nvSpPr>
          <p:cNvPr id="119" name="Google Shape;119;g5cc2a75d0e_0_0"/>
          <p:cNvSpPr txBox="1">
            <a:spLocks noGrp="1"/>
          </p:cNvSpPr>
          <p:nvPr>
            <p:ph type="body" idx="1"/>
          </p:nvPr>
        </p:nvSpPr>
        <p:spPr>
          <a:xfrm>
            <a:off x="5943599" y="2932049"/>
            <a:ext cx="5318935" cy="2316607"/>
          </a:xfrm>
          <a:prstGeom prst="rect">
            <a:avLst/>
          </a:prstGeom>
        </p:spPr>
        <p:txBody>
          <a:bodyPr spcFirstLastPara="1" wrap="square" lIns="91425" tIns="45700" rIns="91425" bIns="45700" anchor="t" anchorCtr="0">
            <a:noAutofit/>
          </a:bodyPr>
          <a:lstStyle/>
          <a:p>
            <a:pPr marL="0" lvl="0" indent="0" algn="just">
              <a:lnSpc>
                <a:spcPct val="150000"/>
              </a:lnSpc>
              <a:buNone/>
            </a:pPr>
            <a:r>
              <a:rPr lang="zh-TW" altLang="en-US" sz="1100" dirty="0">
                <a:solidFill>
                  <a:srgbClr val="FFFFFF"/>
                </a:solidFill>
                <a:latin typeface="+mn-lt"/>
              </a:rPr>
              <a:t>亞瑟之劍為了提升玩家的使用體驗，</a:t>
            </a:r>
            <a:r>
              <a:rPr lang="en-US" altLang="zh-TW" sz="1100" dirty="0" err="1">
                <a:solidFill>
                  <a:srgbClr val="FFFFFF"/>
                </a:solidFill>
                <a:latin typeface="+mn-lt"/>
              </a:rPr>
              <a:t>Bitfenix</a:t>
            </a:r>
            <a:r>
              <a:rPr lang="zh-TW" altLang="en-US" sz="1100" dirty="0">
                <a:solidFill>
                  <a:srgbClr val="FFFFFF"/>
                </a:solidFill>
                <a:latin typeface="+mn-lt"/>
              </a:rPr>
              <a:t>首次將前面板按鍵採用無線觸點的設計，不僅增加了玩家在拆卸前面板的方便性也同時避免玩家在拆卸前面板時不慎造成線材的損壞。</a:t>
            </a:r>
          </a:p>
          <a:p>
            <a:pPr marL="0" lvl="0" indent="0" algn="just">
              <a:lnSpc>
                <a:spcPct val="150000"/>
              </a:lnSpc>
              <a:buNone/>
            </a:pPr>
            <a:r>
              <a:rPr lang="en-US" altLang="zh-TW" sz="1100" dirty="0" err="1">
                <a:solidFill>
                  <a:srgbClr val="FFFFFF"/>
                </a:solidFill>
                <a:latin typeface="+mn-lt"/>
              </a:rPr>
              <a:t>Bitfenix</a:t>
            </a:r>
            <a:r>
              <a:rPr lang="zh-TW" altLang="en-US" sz="1100" dirty="0">
                <a:solidFill>
                  <a:srgbClr val="FFFFFF"/>
                </a:solidFill>
                <a:latin typeface="+mn-lt"/>
              </a:rPr>
              <a:t>致力於加強用戶的使用體驗，手旋螺絲的設計能使玩家輕鬆地卸下鋼化玻璃側板，上方磁吸式蓋板能讓玩家輕鬆拆下清理。</a:t>
            </a:r>
          </a:p>
        </p:txBody>
      </p:sp>
      <p:pic>
        <p:nvPicPr>
          <p:cNvPr id="2" name="圖片 1"/>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a:stretch/>
        </p:blipFill>
        <p:spPr>
          <a:xfrm>
            <a:off x="1374821" y="767941"/>
            <a:ext cx="4791457" cy="4480715"/>
          </a:xfrm>
          <a:prstGeom prst="rect">
            <a:avLst/>
          </a:prstGeom>
        </p:spPr>
      </p:pic>
      <p:pic>
        <p:nvPicPr>
          <p:cNvPr id="5" name="圖片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7568" y="154644"/>
            <a:ext cx="1487786" cy="337179"/>
          </a:xfrm>
          <a:prstGeom prst="rect">
            <a:avLst/>
          </a:prstGeom>
        </p:spPr>
      </p:pic>
    </p:spTree>
    <p:extLst>
      <p:ext uri="{BB962C8B-B14F-4D97-AF65-F5344CB8AC3E}">
        <p14:creationId xmlns:p14="http://schemas.microsoft.com/office/powerpoint/2010/main" val="31678360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9" name="Google Shape;119;p5"/>
          <p:cNvSpPr/>
          <p:nvPr/>
        </p:nvSpPr>
        <p:spPr>
          <a:xfrm>
            <a:off x="4902755" y="3446199"/>
            <a:ext cx="3172450" cy="1361871"/>
          </a:xfrm>
          <a:prstGeom prst="rect">
            <a:avLst/>
          </a:prstGeom>
          <a:noFill/>
          <a:ln>
            <a:noFill/>
          </a:ln>
        </p:spPr>
        <p:txBody>
          <a:bodyPr spcFirstLastPara="1" wrap="square" lIns="91425" tIns="45700" rIns="91425" bIns="45700" anchor="t" anchorCtr="0">
            <a:spAutoFit/>
          </a:bodyPr>
          <a:lstStyle/>
          <a:p>
            <a:pPr lvl="0" algn="just">
              <a:lnSpc>
                <a:spcPct val="150000"/>
              </a:lnSpc>
            </a:pPr>
            <a:r>
              <a:rPr lang="zh-TW" altLang="en-US" sz="1100" dirty="0">
                <a:solidFill>
                  <a:schemeClr val="bg1"/>
                </a:solidFill>
                <a:latin typeface="+mn-lt"/>
                <a:ea typeface="Calibri"/>
                <a:cs typeface="Calibri"/>
                <a:sym typeface="Calibri"/>
              </a:rPr>
              <a:t>亞瑟之劍配有完全遮蔽式的電源艙設計，並且擁有</a:t>
            </a:r>
            <a:r>
              <a:rPr lang="en-US" altLang="zh-TW" sz="1100" dirty="0">
                <a:solidFill>
                  <a:schemeClr val="bg1"/>
                </a:solidFill>
                <a:latin typeface="+mn-lt"/>
                <a:ea typeface="Calibri"/>
                <a:cs typeface="Calibri"/>
                <a:sym typeface="Calibri"/>
              </a:rPr>
              <a:t>23mm</a:t>
            </a:r>
            <a:r>
              <a:rPr lang="zh-TW" altLang="en-US" sz="1100" dirty="0">
                <a:solidFill>
                  <a:schemeClr val="bg1"/>
                </a:solidFill>
                <a:latin typeface="+mn-lt"/>
                <a:ea typeface="Calibri"/>
                <a:cs typeface="Calibri"/>
                <a:sym typeface="Calibri"/>
              </a:rPr>
              <a:t>的空間可用於理線，能讓玩家在理線時更好的美化機箱內部。</a:t>
            </a:r>
          </a:p>
          <a:p>
            <a:pPr lvl="0" algn="just">
              <a:lnSpc>
                <a:spcPct val="150000"/>
              </a:lnSpc>
            </a:pPr>
            <a:r>
              <a:rPr lang="zh-TW" altLang="en-US" sz="1100" dirty="0">
                <a:solidFill>
                  <a:schemeClr val="bg1"/>
                </a:solidFill>
                <a:latin typeface="+mn-lt"/>
                <a:ea typeface="Calibri"/>
                <a:cs typeface="Calibri"/>
                <a:sym typeface="Calibri"/>
              </a:rPr>
              <a:t>最多可安裝</a:t>
            </a:r>
            <a:r>
              <a:rPr lang="en-US" altLang="zh-TW" sz="1100" dirty="0">
                <a:solidFill>
                  <a:schemeClr val="bg1"/>
                </a:solidFill>
                <a:latin typeface="+mn-lt"/>
                <a:ea typeface="Calibri"/>
                <a:cs typeface="Calibri"/>
                <a:sym typeface="Calibri"/>
              </a:rPr>
              <a:t>2</a:t>
            </a:r>
            <a:r>
              <a:rPr lang="zh-TW" altLang="en-US" sz="1100" dirty="0">
                <a:solidFill>
                  <a:schemeClr val="bg1"/>
                </a:solidFill>
                <a:latin typeface="+mn-lt"/>
                <a:ea typeface="Calibri"/>
                <a:cs typeface="Calibri"/>
                <a:sym typeface="Calibri"/>
              </a:rPr>
              <a:t>個</a:t>
            </a:r>
            <a:r>
              <a:rPr lang="en-US" altLang="zh-TW" sz="1100" dirty="0">
                <a:solidFill>
                  <a:schemeClr val="bg1"/>
                </a:solidFill>
                <a:latin typeface="+mn-lt"/>
                <a:ea typeface="Calibri"/>
                <a:cs typeface="Calibri"/>
                <a:sym typeface="Calibri"/>
              </a:rPr>
              <a:t>3.5</a:t>
            </a:r>
            <a:r>
              <a:rPr lang="zh-TW" altLang="en-US" sz="1100" dirty="0">
                <a:solidFill>
                  <a:schemeClr val="bg1"/>
                </a:solidFill>
                <a:latin typeface="+mn-lt"/>
                <a:ea typeface="Calibri"/>
                <a:cs typeface="Calibri"/>
                <a:sym typeface="Calibri"/>
              </a:rPr>
              <a:t>吋的硬碟以及</a:t>
            </a:r>
            <a:r>
              <a:rPr lang="en-US" altLang="zh-TW" sz="1100" dirty="0">
                <a:solidFill>
                  <a:schemeClr val="bg1"/>
                </a:solidFill>
                <a:latin typeface="+mn-lt"/>
                <a:ea typeface="Calibri"/>
                <a:cs typeface="Calibri"/>
                <a:sym typeface="Calibri"/>
              </a:rPr>
              <a:t>4</a:t>
            </a:r>
            <a:r>
              <a:rPr lang="zh-TW" altLang="en-US" sz="1100" dirty="0">
                <a:solidFill>
                  <a:schemeClr val="bg1"/>
                </a:solidFill>
                <a:latin typeface="+mn-lt"/>
                <a:ea typeface="Calibri"/>
                <a:cs typeface="Calibri"/>
                <a:sym typeface="Calibri"/>
              </a:rPr>
              <a:t>個</a:t>
            </a:r>
            <a:r>
              <a:rPr lang="en-US" altLang="zh-TW" sz="1100" dirty="0">
                <a:solidFill>
                  <a:schemeClr val="bg1"/>
                </a:solidFill>
                <a:latin typeface="+mn-lt"/>
                <a:ea typeface="Calibri"/>
                <a:cs typeface="Calibri"/>
                <a:sym typeface="Calibri"/>
              </a:rPr>
              <a:t>2.5</a:t>
            </a:r>
            <a:r>
              <a:rPr lang="zh-TW" altLang="en-US" sz="1100" dirty="0">
                <a:solidFill>
                  <a:schemeClr val="bg1"/>
                </a:solidFill>
                <a:latin typeface="+mn-lt"/>
                <a:ea typeface="Calibri"/>
                <a:cs typeface="Calibri"/>
                <a:sym typeface="Calibri"/>
              </a:rPr>
              <a:t>吋硬碟在主板背部。</a:t>
            </a:r>
          </a:p>
        </p:txBody>
      </p:sp>
      <p:sp>
        <p:nvSpPr>
          <p:cNvPr id="120" name="Google Shape;120;p5"/>
          <p:cNvSpPr/>
          <p:nvPr/>
        </p:nvSpPr>
        <p:spPr>
          <a:xfrm>
            <a:off x="4902755" y="1652758"/>
            <a:ext cx="3565641" cy="1569620"/>
          </a:xfrm>
          <a:prstGeom prst="rect">
            <a:avLst/>
          </a:prstGeom>
          <a:noFill/>
          <a:ln>
            <a:noFill/>
          </a:ln>
        </p:spPr>
        <p:txBody>
          <a:bodyPr spcFirstLastPara="1" wrap="square" lIns="91425" tIns="45700" rIns="91425" bIns="45700" anchor="t" anchorCtr="0">
            <a:spAutoFit/>
          </a:bodyPr>
          <a:lstStyle/>
          <a:p>
            <a:pPr lvl="0"/>
            <a:r>
              <a:rPr lang="en-US" altLang="zh-TW" sz="3200" b="1" dirty="0">
                <a:solidFill>
                  <a:srgbClr val="FF0000"/>
                </a:solidFill>
                <a:latin typeface="Calibri"/>
                <a:ea typeface="Calibri"/>
                <a:cs typeface="Calibri"/>
                <a:sym typeface="Calibri"/>
              </a:rPr>
              <a:t>23mm </a:t>
            </a:r>
            <a:r>
              <a:rPr lang="zh-TW" altLang="en-US" sz="3200" b="1" dirty="0">
                <a:solidFill>
                  <a:srgbClr val="FF0000"/>
                </a:solidFill>
                <a:latin typeface="Calibri"/>
                <a:ea typeface="Calibri"/>
                <a:cs typeface="Calibri"/>
                <a:sym typeface="Calibri"/>
              </a:rPr>
              <a:t>寬敞整潔</a:t>
            </a:r>
            <a:r>
              <a:rPr lang="zh-TW" altLang="en-US" sz="3200" b="1" dirty="0" smtClean="0">
                <a:solidFill>
                  <a:srgbClr val="FF0000"/>
                </a:solidFill>
                <a:latin typeface="Calibri"/>
                <a:ea typeface="Calibri"/>
                <a:cs typeface="Calibri"/>
                <a:sym typeface="Calibri"/>
              </a:rPr>
              <a:t>的</a:t>
            </a:r>
            <a:endParaRPr lang="en-US" altLang="zh-TW" sz="3200" b="1" dirty="0" smtClean="0">
              <a:solidFill>
                <a:srgbClr val="FF0000"/>
              </a:solidFill>
              <a:latin typeface="Calibri"/>
              <a:ea typeface="Calibri"/>
              <a:cs typeface="Calibri"/>
              <a:sym typeface="Calibri"/>
            </a:endParaRPr>
          </a:p>
          <a:p>
            <a:pPr lvl="0"/>
            <a:r>
              <a:rPr lang="zh-TW" altLang="en-US" sz="3200" b="1" dirty="0" smtClean="0">
                <a:solidFill>
                  <a:srgbClr val="FF0000"/>
                </a:solidFill>
                <a:latin typeface="Calibri"/>
                <a:ea typeface="Calibri"/>
                <a:cs typeface="Calibri"/>
                <a:sym typeface="Calibri"/>
              </a:rPr>
              <a:t>理</a:t>
            </a:r>
            <a:r>
              <a:rPr lang="zh-TW" altLang="en-US" sz="3200" b="1" dirty="0">
                <a:solidFill>
                  <a:srgbClr val="FF0000"/>
                </a:solidFill>
                <a:latin typeface="Calibri"/>
                <a:ea typeface="Calibri"/>
                <a:cs typeface="Calibri"/>
                <a:sym typeface="Calibri"/>
              </a:rPr>
              <a:t>線</a:t>
            </a:r>
            <a:r>
              <a:rPr lang="zh-TW" altLang="en-US" sz="3200" b="1" dirty="0" smtClean="0">
                <a:solidFill>
                  <a:srgbClr val="FF0000"/>
                </a:solidFill>
                <a:latin typeface="Calibri"/>
                <a:ea typeface="Calibri"/>
                <a:cs typeface="Calibri"/>
                <a:sym typeface="Calibri"/>
              </a:rPr>
              <a:t>空間</a:t>
            </a:r>
            <a:r>
              <a:rPr lang="zh-TW" altLang="en-US" sz="3200" b="1" dirty="0" smtClean="0">
                <a:solidFill>
                  <a:srgbClr val="FF0000"/>
                </a:solidFill>
                <a:latin typeface="Calibri"/>
                <a:cs typeface="Calibri"/>
                <a:sym typeface="Calibri"/>
              </a:rPr>
              <a:t>完美的</a:t>
            </a:r>
            <a:endParaRPr lang="en-US" altLang="zh-TW" sz="3200" b="1" dirty="0" smtClean="0">
              <a:solidFill>
                <a:srgbClr val="FF0000"/>
              </a:solidFill>
              <a:latin typeface="Calibri"/>
              <a:cs typeface="Calibri"/>
              <a:sym typeface="Calibri"/>
            </a:endParaRPr>
          </a:p>
          <a:p>
            <a:pPr lvl="0"/>
            <a:r>
              <a:rPr lang="zh-TW" altLang="en-US" sz="3200" b="1" dirty="0" smtClean="0">
                <a:solidFill>
                  <a:srgbClr val="FF0000"/>
                </a:solidFill>
                <a:latin typeface="Calibri"/>
                <a:cs typeface="Calibri"/>
                <a:sym typeface="Calibri"/>
              </a:rPr>
              <a:t>硬碟</a:t>
            </a:r>
            <a:r>
              <a:rPr lang="zh-TW" altLang="en-US" sz="3200" b="1" dirty="0">
                <a:solidFill>
                  <a:srgbClr val="FF0000"/>
                </a:solidFill>
                <a:latin typeface="Calibri"/>
                <a:cs typeface="Calibri"/>
                <a:sym typeface="Calibri"/>
              </a:rPr>
              <a:t>擴充性</a:t>
            </a:r>
            <a:endParaRPr lang="en-US" altLang="zh-TW" sz="3200" dirty="0"/>
          </a:p>
        </p:txBody>
      </p:sp>
      <p:pic>
        <p:nvPicPr>
          <p:cNvPr id="5" name="圖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7568" y="154644"/>
            <a:ext cx="1487786" cy="337179"/>
          </a:xfrm>
          <a:prstGeom prst="rect">
            <a:avLst/>
          </a:prstGeom>
        </p:spPr>
      </p:pic>
      <p:pic>
        <p:nvPicPr>
          <p:cNvPr id="6" name="圖片 5"/>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a:ext>
            </a:extLst>
          </a:blip>
          <a:srcRect/>
          <a:stretch/>
        </p:blipFill>
        <p:spPr>
          <a:xfrm>
            <a:off x="8830257" y="1296685"/>
            <a:ext cx="2006214" cy="4070842"/>
          </a:xfrm>
          <a:prstGeom prst="rect">
            <a:avLst/>
          </a:prstGeom>
        </p:spPr>
      </p:pic>
      <p:grpSp>
        <p:nvGrpSpPr>
          <p:cNvPr id="4" name="群組 3"/>
          <p:cNvGrpSpPr/>
          <p:nvPr/>
        </p:nvGrpSpPr>
        <p:grpSpPr>
          <a:xfrm>
            <a:off x="887047" y="1296685"/>
            <a:ext cx="3647976" cy="3647976"/>
            <a:chOff x="463055" y="1547148"/>
            <a:chExt cx="3377423" cy="3377423"/>
          </a:xfrm>
        </p:grpSpPr>
        <p:pic>
          <p:nvPicPr>
            <p:cNvPr id="2" name="圖片 1"/>
            <p:cNvPicPr>
              <a:picLocks noChangeAspect="1"/>
            </p:cNvPicPr>
            <p:nvPr/>
          </p:nvPicPr>
          <p:blipFill>
            <a:blip r:embed="rId6" cstate="screen">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463055" y="1547148"/>
              <a:ext cx="3377423" cy="3377423"/>
            </a:xfrm>
            <a:prstGeom prst="rect">
              <a:avLst/>
            </a:prstGeom>
          </p:spPr>
        </p:pic>
        <p:grpSp>
          <p:nvGrpSpPr>
            <p:cNvPr id="3" name="群組 2"/>
            <p:cNvGrpSpPr/>
            <p:nvPr/>
          </p:nvGrpSpPr>
          <p:grpSpPr>
            <a:xfrm>
              <a:off x="1138527" y="2185351"/>
              <a:ext cx="2031013" cy="1515643"/>
              <a:chOff x="1138527" y="2185351"/>
              <a:chExt cx="2031013" cy="1515643"/>
            </a:xfrm>
          </p:grpSpPr>
          <p:sp>
            <p:nvSpPr>
              <p:cNvPr id="7" name="矩形 6"/>
              <p:cNvSpPr/>
              <p:nvPr/>
            </p:nvSpPr>
            <p:spPr>
              <a:xfrm>
                <a:off x="1138527" y="3086495"/>
                <a:ext cx="391016" cy="546167"/>
              </a:xfrm>
              <a:prstGeom prst="rect">
                <a:avLst/>
              </a:prstGeom>
              <a:solidFill>
                <a:srgbClr val="FFFF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矩形 11"/>
              <p:cNvSpPr/>
              <p:nvPr/>
            </p:nvSpPr>
            <p:spPr>
              <a:xfrm>
                <a:off x="1813999" y="3076234"/>
                <a:ext cx="391016" cy="546167"/>
              </a:xfrm>
              <a:prstGeom prst="rect">
                <a:avLst/>
              </a:prstGeom>
              <a:solidFill>
                <a:srgbClr val="FFFF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矩形 12"/>
              <p:cNvSpPr/>
              <p:nvPr/>
            </p:nvSpPr>
            <p:spPr>
              <a:xfrm>
                <a:off x="2778524" y="2185351"/>
                <a:ext cx="391016" cy="546167"/>
              </a:xfrm>
              <a:prstGeom prst="rect">
                <a:avLst/>
              </a:prstGeom>
              <a:solidFill>
                <a:srgbClr val="FFFF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矩形 13"/>
              <p:cNvSpPr/>
              <p:nvPr/>
            </p:nvSpPr>
            <p:spPr>
              <a:xfrm>
                <a:off x="2762468" y="3154827"/>
                <a:ext cx="391016" cy="546167"/>
              </a:xfrm>
              <a:prstGeom prst="rect">
                <a:avLst/>
              </a:prstGeom>
              <a:solidFill>
                <a:srgbClr val="FFFF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grpSp>
        <p:nvGrpSpPr>
          <p:cNvPr id="19" name="群組 18"/>
          <p:cNvGrpSpPr/>
          <p:nvPr/>
        </p:nvGrpSpPr>
        <p:grpSpPr>
          <a:xfrm>
            <a:off x="1133131" y="5087627"/>
            <a:ext cx="905837" cy="261611"/>
            <a:chOff x="728134" y="5166998"/>
            <a:chExt cx="905837" cy="261611"/>
          </a:xfrm>
        </p:grpSpPr>
        <p:sp>
          <p:nvSpPr>
            <p:cNvPr id="15" name="矩形 14"/>
            <p:cNvSpPr/>
            <p:nvPr/>
          </p:nvSpPr>
          <p:spPr>
            <a:xfrm>
              <a:off x="845695" y="5231575"/>
              <a:ext cx="224153" cy="13595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文字方塊 7"/>
            <p:cNvSpPr txBox="1"/>
            <p:nvPr/>
          </p:nvSpPr>
          <p:spPr>
            <a:xfrm>
              <a:off x="1060298" y="5166999"/>
              <a:ext cx="476412" cy="261610"/>
            </a:xfrm>
            <a:prstGeom prst="rect">
              <a:avLst/>
            </a:prstGeom>
            <a:noFill/>
          </p:spPr>
          <p:txBody>
            <a:bodyPr wrap="none" rtlCol="0">
              <a:spAutoFit/>
            </a:bodyPr>
            <a:lstStyle/>
            <a:p>
              <a:r>
                <a:rPr lang="en-US" altLang="zh-TW" sz="1100" dirty="0" smtClean="0">
                  <a:solidFill>
                    <a:schemeClr val="bg1"/>
                  </a:solidFill>
                </a:rPr>
                <a:t>SSD</a:t>
              </a:r>
              <a:endParaRPr lang="zh-TW" altLang="en-US" sz="1100" dirty="0">
                <a:solidFill>
                  <a:schemeClr val="bg1"/>
                </a:solidFill>
              </a:endParaRPr>
            </a:p>
          </p:txBody>
        </p:sp>
        <p:sp>
          <p:nvSpPr>
            <p:cNvPr id="16" name="矩形 15"/>
            <p:cNvSpPr/>
            <p:nvPr/>
          </p:nvSpPr>
          <p:spPr>
            <a:xfrm>
              <a:off x="728134" y="5166998"/>
              <a:ext cx="905837" cy="261611"/>
            </a:xfrm>
            <a:prstGeom prst="rect">
              <a:avLst/>
            </a:prstGeom>
            <a:noFill/>
            <a:ln w="952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21" name="圓角矩形 20"/>
          <p:cNvSpPr/>
          <p:nvPr/>
        </p:nvSpPr>
        <p:spPr>
          <a:xfrm rot="5400000">
            <a:off x="7296764" y="3221186"/>
            <a:ext cx="3445800" cy="137904"/>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3" name="矩形 22"/>
          <p:cNvSpPr/>
          <p:nvPr/>
        </p:nvSpPr>
        <p:spPr>
          <a:xfrm rot="5400000">
            <a:off x="8664563" y="3139832"/>
            <a:ext cx="739940" cy="261610"/>
          </a:xfrm>
          <a:prstGeom prst="rect">
            <a:avLst/>
          </a:prstGeom>
        </p:spPr>
        <p:txBody>
          <a:bodyPr wrap="square">
            <a:spAutoFit/>
          </a:bodyPr>
          <a:lstStyle/>
          <a:p>
            <a:r>
              <a:rPr lang="en-US" altLang="zh-TW" sz="1100" spc="300" dirty="0" smtClean="0">
                <a:solidFill>
                  <a:schemeClr val="bg1"/>
                </a:solidFill>
              </a:rPr>
              <a:t>23mm</a:t>
            </a:r>
            <a:endParaRPr lang="zh-TW" altLang="en-US" sz="1100" spc="300" dirty="0">
              <a:solidFill>
                <a:schemeClr val="bg1"/>
              </a:solidFill>
            </a:endParaRPr>
          </a:p>
        </p:txBody>
      </p:sp>
      <p:cxnSp>
        <p:nvCxnSpPr>
          <p:cNvPr id="26" name="直線單箭頭接點 25"/>
          <p:cNvCxnSpPr/>
          <p:nvPr/>
        </p:nvCxnSpPr>
        <p:spPr>
          <a:xfrm>
            <a:off x="8885440" y="2773913"/>
            <a:ext cx="261610" cy="0"/>
          </a:xfrm>
          <a:prstGeom prst="straightConnector1">
            <a:avLst/>
          </a:prstGeom>
          <a:ln>
            <a:headEnd type="triangle"/>
            <a:tailEnd type="triangle"/>
          </a:ln>
        </p:spPr>
        <p:style>
          <a:lnRef idx="1">
            <a:schemeClr val="accent4"/>
          </a:lnRef>
          <a:fillRef idx="0">
            <a:schemeClr val="accent4"/>
          </a:fillRef>
          <a:effectRef idx="0">
            <a:schemeClr val="accent4"/>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6"/>
          <p:cNvSpPr txBox="1">
            <a:spLocks noGrp="1"/>
          </p:cNvSpPr>
          <p:nvPr>
            <p:ph type="title"/>
          </p:nvPr>
        </p:nvSpPr>
        <p:spPr>
          <a:xfrm>
            <a:off x="1606297" y="1637613"/>
            <a:ext cx="4309871" cy="1325563"/>
          </a:xfrm>
          <a:prstGeom prst="rect">
            <a:avLst/>
          </a:prstGeom>
          <a:noFill/>
          <a:ln>
            <a:noFill/>
          </a:ln>
        </p:spPr>
        <p:txBody>
          <a:bodyPr spcFirstLastPara="1" wrap="square" lIns="91425" tIns="45700" rIns="91425" bIns="45700" anchor="ctr" anchorCtr="0">
            <a:normAutofit/>
          </a:bodyPr>
          <a:lstStyle/>
          <a:p>
            <a:pPr lvl="0">
              <a:buClr>
                <a:schemeClr val="lt1"/>
              </a:buClr>
              <a:buSzPts val="4400"/>
            </a:pPr>
            <a:r>
              <a:rPr lang="zh-TW" altLang="en-US" sz="3200" b="1" dirty="0">
                <a:solidFill>
                  <a:srgbClr val="FF0000"/>
                </a:solidFill>
                <a:latin typeface="+mj-lt"/>
              </a:rPr>
              <a:t>預裝</a:t>
            </a:r>
            <a:r>
              <a:rPr lang="en-US" altLang="zh-TW" sz="3200" b="1" dirty="0">
                <a:solidFill>
                  <a:srgbClr val="FF0000"/>
                </a:solidFill>
                <a:latin typeface="+mj-lt"/>
              </a:rPr>
              <a:t>2</a:t>
            </a:r>
            <a:r>
              <a:rPr lang="zh-TW" altLang="en-US" sz="3200" b="1" dirty="0">
                <a:solidFill>
                  <a:srgbClr val="FF0000"/>
                </a:solidFill>
                <a:latin typeface="+mj-lt"/>
              </a:rPr>
              <a:t>顆風扇</a:t>
            </a:r>
            <a:r>
              <a:rPr lang="zh-TW" altLang="en-US" sz="3200" b="1" dirty="0" smtClean="0">
                <a:solidFill>
                  <a:srgbClr val="FF0000"/>
                </a:solidFill>
                <a:latin typeface="+mj-lt"/>
              </a:rPr>
              <a:t>包</a:t>
            </a:r>
            <a:r>
              <a:rPr lang="en-US" altLang="zh-TW" sz="3200" b="1" dirty="0" smtClean="0">
                <a:solidFill>
                  <a:srgbClr val="FF0000"/>
                </a:solidFill>
                <a:latin typeface="+mj-lt"/>
              </a:rPr>
              <a:t/>
            </a:r>
            <a:br>
              <a:rPr lang="en-US" altLang="zh-TW" sz="3200" b="1" dirty="0" smtClean="0">
                <a:solidFill>
                  <a:srgbClr val="FF0000"/>
                </a:solidFill>
                <a:latin typeface="+mj-lt"/>
              </a:rPr>
            </a:br>
            <a:r>
              <a:rPr lang="en-US" altLang="zh-TW" sz="3200" b="1" dirty="0" smtClean="0">
                <a:solidFill>
                  <a:srgbClr val="FF0000"/>
                </a:solidFill>
                <a:latin typeface="+mj-lt"/>
              </a:rPr>
              <a:t>(</a:t>
            </a:r>
            <a:r>
              <a:rPr lang="zh-TW" altLang="en-US" sz="3200" b="1" dirty="0">
                <a:solidFill>
                  <a:srgbClr val="FF0000"/>
                </a:solidFill>
                <a:latin typeface="+mj-lt"/>
              </a:rPr>
              <a:t>含</a:t>
            </a:r>
            <a:r>
              <a:rPr lang="en-US" altLang="zh-TW" sz="3200" b="1" dirty="0">
                <a:solidFill>
                  <a:srgbClr val="FF0000"/>
                </a:solidFill>
                <a:latin typeface="+mj-lt"/>
              </a:rPr>
              <a:t>1</a:t>
            </a:r>
            <a:r>
              <a:rPr lang="zh-TW" altLang="en-US" sz="3200" b="1" dirty="0">
                <a:solidFill>
                  <a:srgbClr val="FF0000"/>
                </a:solidFill>
                <a:latin typeface="+mj-lt"/>
              </a:rPr>
              <a:t>顆</a:t>
            </a:r>
            <a:r>
              <a:rPr lang="en-US" altLang="zh-TW" sz="3200" b="1" dirty="0">
                <a:solidFill>
                  <a:srgbClr val="FF0000"/>
                </a:solidFill>
                <a:latin typeface="+mj-lt"/>
              </a:rPr>
              <a:t>4Pin RGB</a:t>
            </a:r>
            <a:r>
              <a:rPr lang="zh-TW" altLang="en-US" sz="3200" b="1" dirty="0">
                <a:solidFill>
                  <a:srgbClr val="FF0000"/>
                </a:solidFill>
                <a:latin typeface="+mj-lt"/>
              </a:rPr>
              <a:t>風扇</a:t>
            </a:r>
            <a:r>
              <a:rPr lang="en-US" altLang="zh-TW" sz="3200" b="1" dirty="0">
                <a:solidFill>
                  <a:srgbClr val="FF0000"/>
                </a:solidFill>
                <a:latin typeface="+mj-lt"/>
              </a:rPr>
              <a:t>)</a:t>
            </a:r>
            <a:endParaRPr sz="3000" b="1" dirty="0">
              <a:solidFill>
                <a:srgbClr val="FF0000"/>
              </a:solidFill>
              <a:latin typeface="+mj-lt"/>
            </a:endParaRPr>
          </a:p>
        </p:txBody>
      </p:sp>
      <p:sp>
        <p:nvSpPr>
          <p:cNvPr id="128" name="Google Shape;128;p6"/>
          <p:cNvSpPr txBox="1">
            <a:spLocks noGrp="1"/>
          </p:cNvSpPr>
          <p:nvPr>
            <p:ph type="body" idx="1"/>
          </p:nvPr>
        </p:nvSpPr>
        <p:spPr>
          <a:xfrm>
            <a:off x="1606297" y="3105006"/>
            <a:ext cx="4081271" cy="1654227"/>
          </a:xfrm>
          <a:prstGeom prst="rect">
            <a:avLst/>
          </a:prstGeom>
          <a:noFill/>
          <a:ln>
            <a:noFill/>
          </a:ln>
        </p:spPr>
        <p:txBody>
          <a:bodyPr spcFirstLastPara="1" wrap="square" lIns="91425" tIns="45700" rIns="91425" bIns="45700" anchor="t" anchorCtr="0">
            <a:normAutofit/>
          </a:bodyPr>
          <a:lstStyle/>
          <a:p>
            <a:pPr marL="0" lvl="0" indent="0" algn="just">
              <a:lnSpc>
                <a:spcPct val="150000"/>
              </a:lnSpc>
              <a:spcBef>
                <a:spcPts val="0"/>
              </a:spcBef>
              <a:buClr>
                <a:schemeClr val="lt1"/>
              </a:buClr>
              <a:buSzPts val="2380"/>
              <a:buNone/>
            </a:pPr>
            <a:r>
              <a:rPr lang="zh-TW" altLang="en-US" sz="1100" dirty="0">
                <a:solidFill>
                  <a:schemeClr val="lt1"/>
                </a:solidFill>
                <a:latin typeface="+mn-lt"/>
              </a:rPr>
              <a:t>亞瑟之劍出廠附贈了</a:t>
            </a:r>
            <a:r>
              <a:rPr lang="en-US" altLang="zh-TW" sz="1100" dirty="0">
                <a:solidFill>
                  <a:schemeClr val="lt1"/>
                </a:solidFill>
                <a:latin typeface="+mn-lt"/>
              </a:rPr>
              <a:t>2</a:t>
            </a:r>
            <a:r>
              <a:rPr lang="zh-TW" altLang="en-US" sz="1100" dirty="0">
                <a:solidFill>
                  <a:schemeClr val="lt1"/>
                </a:solidFill>
                <a:latin typeface="+mn-lt"/>
              </a:rPr>
              <a:t>顆 </a:t>
            </a:r>
            <a:r>
              <a:rPr lang="en-US" altLang="zh-TW" sz="1100" dirty="0">
                <a:solidFill>
                  <a:schemeClr val="lt1"/>
                </a:solidFill>
                <a:latin typeface="+mn-lt"/>
              </a:rPr>
              <a:t>BitFenix </a:t>
            </a:r>
            <a:r>
              <a:rPr lang="en-US" altLang="zh-TW" sz="1100" dirty="0" err="1">
                <a:solidFill>
                  <a:schemeClr val="lt1"/>
                </a:solidFill>
                <a:latin typeface="+mn-lt"/>
              </a:rPr>
              <a:t>Spectre</a:t>
            </a:r>
            <a:r>
              <a:rPr lang="zh-TW" altLang="en-US" sz="1100" dirty="0">
                <a:solidFill>
                  <a:schemeClr val="lt1"/>
                </a:solidFill>
                <a:latin typeface="+mn-lt"/>
              </a:rPr>
              <a:t>風扇，包含一顆後方的</a:t>
            </a:r>
            <a:r>
              <a:rPr lang="en-US" altLang="zh-TW" sz="1100" dirty="0">
                <a:solidFill>
                  <a:schemeClr val="lt1"/>
                </a:solidFill>
                <a:latin typeface="+mn-lt"/>
              </a:rPr>
              <a:t>RGB</a:t>
            </a:r>
            <a:r>
              <a:rPr lang="zh-TW" altLang="en-US" sz="1100" dirty="0">
                <a:solidFill>
                  <a:schemeClr val="lt1"/>
                </a:solidFill>
                <a:latin typeface="+mn-lt"/>
              </a:rPr>
              <a:t>風扇</a:t>
            </a:r>
            <a:r>
              <a:rPr lang="en-US" altLang="zh-TW" sz="1100" dirty="0">
                <a:solidFill>
                  <a:schemeClr val="lt1"/>
                </a:solidFill>
                <a:latin typeface="+mn-lt"/>
              </a:rPr>
              <a:t>(+12V 4Pin)</a:t>
            </a:r>
            <a:r>
              <a:rPr lang="zh-TW" altLang="en-US" sz="1100" dirty="0">
                <a:solidFill>
                  <a:schemeClr val="lt1"/>
                </a:solidFill>
                <a:latin typeface="+mn-lt"/>
              </a:rPr>
              <a:t>，可支持多種主板</a:t>
            </a:r>
            <a:r>
              <a:rPr lang="en-US" altLang="zh-TW" sz="1100" dirty="0">
                <a:solidFill>
                  <a:schemeClr val="lt1"/>
                </a:solidFill>
                <a:latin typeface="+mn-lt"/>
              </a:rPr>
              <a:t>RGB</a:t>
            </a:r>
            <a:r>
              <a:rPr lang="zh-TW" altLang="en-US" sz="1100" dirty="0">
                <a:solidFill>
                  <a:schemeClr val="lt1"/>
                </a:solidFill>
                <a:latin typeface="+mn-lt"/>
              </a:rPr>
              <a:t>控制標準，如</a:t>
            </a:r>
            <a:r>
              <a:rPr lang="en-US" altLang="zh-TW" sz="1100" dirty="0">
                <a:solidFill>
                  <a:schemeClr val="lt1"/>
                </a:solidFill>
                <a:latin typeface="+mn-lt"/>
              </a:rPr>
              <a:t>ASUS AURA SYNC</a:t>
            </a:r>
            <a:r>
              <a:rPr lang="zh-TW" altLang="en-US" sz="1100" dirty="0">
                <a:solidFill>
                  <a:schemeClr val="lt1"/>
                </a:solidFill>
                <a:latin typeface="+mn-lt"/>
              </a:rPr>
              <a:t>，</a:t>
            </a:r>
            <a:r>
              <a:rPr lang="en-US" altLang="zh-TW" sz="1100" dirty="0">
                <a:solidFill>
                  <a:schemeClr val="lt1"/>
                </a:solidFill>
                <a:latin typeface="+mn-lt"/>
              </a:rPr>
              <a:t>MSI MISTIC LIGHT SYNC </a:t>
            </a:r>
            <a:r>
              <a:rPr lang="zh-TW" altLang="en-US" sz="1100" dirty="0">
                <a:solidFill>
                  <a:schemeClr val="lt1"/>
                </a:solidFill>
                <a:latin typeface="+mn-lt"/>
              </a:rPr>
              <a:t>和 </a:t>
            </a:r>
            <a:r>
              <a:rPr lang="en-US" altLang="zh-TW" sz="1100" dirty="0" err="1">
                <a:solidFill>
                  <a:schemeClr val="lt1"/>
                </a:solidFill>
                <a:latin typeface="+mn-lt"/>
              </a:rPr>
              <a:t>ASRock</a:t>
            </a:r>
            <a:r>
              <a:rPr lang="en-US" altLang="zh-TW" sz="1100" dirty="0">
                <a:solidFill>
                  <a:schemeClr val="lt1"/>
                </a:solidFill>
                <a:latin typeface="+mn-lt"/>
              </a:rPr>
              <a:t> POLYCHROME RGB</a:t>
            </a:r>
            <a:r>
              <a:rPr lang="zh-TW" altLang="en-US" sz="1100" dirty="0">
                <a:solidFill>
                  <a:schemeClr val="lt1"/>
                </a:solidFill>
                <a:latin typeface="+mn-lt"/>
              </a:rPr>
              <a:t>。可以通過軟體控制風扇照明，並使風扇和其他設備（如滑鼠、鍵盤）同步。也可以並聯其他</a:t>
            </a:r>
            <a:r>
              <a:rPr lang="en-US" altLang="zh-TW" sz="1100" dirty="0" err="1">
                <a:solidFill>
                  <a:schemeClr val="lt1"/>
                </a:solidFill>
                <a:latin typeface="+mn-lt"/>
              </a:rPr>
              <a:t>Bitfenix</a:t>
            </a:r>
            <a:r>
              <a:rPr lang="en-US" altLang="zh-TW" sz="1100" dirty="0">
                <a:solidFill>
                  <a:schemeClr val="lt1"/>
                </a:solidFill>
                <a:latin typeface="+mn-lt"/>
              </a:rPr>
              <a:t> RGB</a:t>
            </a:r>
            <a:r>
              <a:rPr lang="zh-TW" altLang="en-US" sz="1100" dirty="0">
                <a:solidFill>
                  <a:schemeClr val="lt1"/>
                </a:solidFill>
                <a:latin typeface="+mn-lt"/>
              </a:rPr>
              <a:t>風扇或燈條。</a:t>
            </a:r>
          </a:p>
        </p:txBody>
      </p:sp>
      <p:pic>
        <p:nvPicPr>
          <p:cNvPr id="129" name="Google Shape;129;p6" descr="A close up of a sign&#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581309" y="3131490"/>
            <a:ext cx="1830897" cy="1830897"/>
          </a:xfrm>
          <a:prstGeom prst="rect">
            <a:avLst/>
          </a:prstGeom>
          <a:noFill/>
          <a:ln>
            <a:noFill/>
          </a:ln>
        </p:spPr>
      </p:pic>
      <p:pic>
        <p:nvPicPr>
          <p:cNvPr id="130" name="Google Shape;130;p6" descr="A close up of a sign&#10;&#10;Description automatically generated"/>
          <p:cNvPicPr preferRelativeResize="0"/>
          <p:nvPr/>
        </p:nvPicPr>
        <p:blipFill rotWithShape="1">
          <a:blip r:embed="rId4">
            <a:alphaModFix/>
          </a:blip>
          <a:srcRect/>
          <a:stretch/>
        </p:blipFill>
        <p:spPr>
          <a:xfrm>
            <a:off x="8546038" y="1500453"/>
            <a:ext cx="1691640" cy="914400"/>
          </a:xfrm>
          <a:prstGeom prst="rect">
            <a:avLst/>
          </a:prstGeom>
          <a:noFill/>
          <a:ln>
            <a:noFill/>
          </a:ln>
        </p:spPr>
      </p:pic>
      <p:pic>
        <p:nvPicPr>
          <p:cNvPr id="131" name="Google Shape;131;p6" descr="A picture containing clipart&#10;&#10;Description automatically generated"/>
          <p:cNvPicPr preferRelativeResize="0"/>
          <p:nvPr/>
        </p:nvPicPr>
        <p:blipFill rotWithShape="1">
          <a:blip r:embed="rId5">
            <a:alphaModFix/>
          </a:blip>
          <a:srcRect/>
          <a:stretch/>
        </p:blipFill>
        <p:spPr>
          <a:xfrm>
            <a:off x="6481149" y="1191843"/>
            <a:ext cx="1912620" cy="1531620"/>
          </a:xfrm>
          <a:prstGeom prst="rect">
            <a:avLst/>
          </a:prstGeom>
          <a:noFill/>
          <a:ln>
            <a:noFill/>
          </a:ln>
        </p:spPr>
      </p:pic>
      <p:pic>
        <p:nvPicPr>
          <p:cNvPr id="132" name="Google Shape;132;p6" descr="A close up of a sign&#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8531773" y="2609887"/>
            <a:ext cx="1768948" cy="2257620"/>
          </a:xfrm>
          <a:prstGeom prst="rect">
            <a:avLst/>
          </a:prstGeom>
          <a:noFill/>
          <a:ln>
            <a:noFill/>
          </a:ln>
        </p:spPr>
      </p:pic>
      <p:pic>
        <p:nvPicPr>
          <p:cNvPr id="8" name="圖片 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7568" y="154644"/>
            <a:ext cx="1487786" cy="337179"/>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77522" y="1159010"/>
            <a:ext cx="5284950" cy="1325563"/>
          </a:xfrm>
        </p:spPr>
        <p:txBody>
          <a:bodyPr>
            <a:normAutofit/>
          </a:bodyPr>
          <a:lstStyle/>
          <a:p>
            <a:r>
              <a:rPr lang="zh-TW" altLang="en-US" sz="3200" b="1" dirty="0">
                <a:solidFill>
                  <a:srgbClr val="FF0000"/>
                </a:solidFill>
                <a:latin typeface="微軟正黑體" panose="020B0604030504040204" pitchFamily="34" charset="-120"/>
                <a:ea typeface="微軟正黑體" panose="020B0604030504040204" pitchFamily="34" charset="-120"/>
              </a:rPr>
              <a:t>支援</a:t>
            </a:r>
            <a:r>
              <a:rPr lang="en-US" altLang="zh-TW" sz="3200" b="1" dirty="0">
                <a:solidFill>
                  <a:srgbClr val="FF0000"/>
                </a:solidFill>
                <a:latin typeface="微軟正黑體" panose="020B0604030504040204" pitchFamily="34" charset="-120"/>
                <a:ea typeface="微軟正黑體" panose="020B0604030504040204" pitchFamily="34" charset="-120"/>
              </a:rPr>
              <a:t>Addressable</a:t>
            </a:r>
            <a:r>
              <a:rPr lang="zh-TW" altLang="en-US" sz="3200" b="1" dirty="0">
                <a:solidFill>
                  <a:srgbClr val="FF0000"/>
                </a:solidFill>
                <a:latin typeface="微軟正黑體" panose="020B0604030504040204" pitchFamily="34" charset="-120"/>
                <a:ea typeface="微軟正黑體" panose="020B0604030504040204" pitchFamily="34" charset="-120"/>
              </a:rPr>
              <a:t> </a:t>
            </a:r>
            <a:r>
              <a:rPr lang="en-US" altLang="zh-TW" sz="3200" b="1" dirty="0">
                <a:solidFill>
                  <a:srgbClr val="FF0000"/>
                </a:solidFill>
                <a:latin typeface="微軟正黑體" panose="020B0604030504040204" pitchFamily="34" charset="-120"/>
                <a:ea typeface="微軟正黑體" panose="020B0604030504040204" pitchFamily="34" charset="-120"/>
              </a:rPr>
              <a:t>RGB</a:t>
            </a:r>
            <a:r>
              <a:rPr lang="zh-TW" altLang="en-US" sz="3200" b="1" dirty="0">
                <a:solidFill>
                  <a:srgbClr val="FF0000"/>
                </a:solidFill>
                <a:latin typeface="微軟正黑體" panose="020B0604030504040204" pitchFamily="34" charset="-120"/>
                <a:ea typeface="微軟正黑體" panose="020B0604030504040204" pitchFamily="34" charset="-120"/>
              </a:rPr>
              <a:t>燈具</a:t>
            </a:r>
            <a:endParaRPr lang="zh-TW" altLang="en-US" sz="3000" b="1" dirty="0">
              <a:solidFill>
                <a:srgbClr val="FF0000"/>
              </a:solidFill>
              <a:latin typeface="微軟正黑體" panose="020B0604030504040204" pitchFamily="34" charset="-120"/>
              <a:ea typeface="微軟正黑體" panose="020B0604030504040204" pitchFamily="34" charset="-120"/>
            </a:endParaRPr>
          </a:p>
        </p:txBody>
      </p:sp>
      <p:sp>
        <p:nvSpPr>
          <p:cNvPr id="3" name="文字版面配置區 2"/>
          <p:cNvSpPr>
            <a:spLocks noGrp="1"/>
          </p:cNvSpPr>
          <p:nvPr>
            <p:ph type="body" idx="1"/>
          </p:nvPr>
        </p:nvSpPr>
        <p:spPr>
          <a:xfrm>
            <a:off x="601847" y="2399247"/>
            <a:ext cx="3072960" cy="2726248"/>
          </a:xfrm>
        </p:spPr>
        <p:txBody>
          <a:bodyPr>
            <a:noAutofit/>
          </a:bodyPr>
          <a:lstStyle/>
          <a:p>
            <a:pPr marL="114300" indent="0" algn="just">
              <a:lnSpc>
                <a:spcPct val="150000"/>
              </a:lnSpc>
              <a:buNone/>
            </a:pPr>
            <a:r>
              <a:rPr lang="zh-TW" altLang="en-US" sz="1100" dirty="0">
                <a:solidFill>
                  <a:schemeClr val="bg1"/>
                </a:solidFill>
              </a:rPr>
              <a:t>亞瑟之劍是</a:t>
            </a:r>
            <a:r>
              <a:rPr lang="en-US" altLang="zh-TW" sz="1100" dirty="0" err="1">
                <a:solidFill>
                  <a:schemeClr val="bg1"/>
                </a:solidFill>
              </a:rPr>
              <a:t>Bitfenix</a:t>
            </a:r>
            <a:r>
              <a:rPr lang="zh-TW" altLang="en-US" sz="1100" dirty="0">
                <a:solidFill>
                  <a:schemeClr val="bg1"/>
                </a:solidFill>
              </a:rPr>
              <a:t>全新的</a:t>
            </a:r>
            <a:r>
              <a:rPr lang="en-US" altLang="zh-TW" sz="1100" dirty="0">
                <a:solidFill>
                  <a:schemeClr val="bg1"/>
                </a:solidFill>
              </a:rPr>
              <a:t>RGB</a:t>
            </a:r>
            <a:r>
              <a:rPr lang="zh-TW" altLang="en-US" sz="1100" dirty="0">
                <a:solidFill>
                  <a:schemeClr val="bg1"/>
                </a:solidFill>
              </a:rPr>
              <a:t>燈光模組。</a:t>
            </a:r>
            <a:r>
              <a:rPr lang="en-US" altLang="zh-TW" sz="1100" dirty="0">
                <a:solidFill>
                  <a:schemeClr val="bg1"/>
                </a:solidFill>
              </a:rPr>
              <a:t> </a:t>
            </a:r>
            <a:r>
              <a:rPr lang="zh-TW" altLang="en-US" sz="1100" dirty="0">
                <a:solidFill>
                  <a:schemeClr val="bg1"/>
                </a:solidFill>
              </a:rPr>
              <a:t>可編程</a:t>
            </a:r>
            <a:r>
              <a:rPr lang="en-US" altLang="zh-TW" sz="1100" dirty="0">
                <a:solidFill>
                  <a:schemeClr val="bg1"/>
                </a:solidFill>
              </a:rPr>
              <a:t>RGB</a:t>
            </a:r>
            <a:r>
              <a:rPr lang="zh-TW" altLang="en-US" sz="1100" dirty="0">
                <a:solidFill>
                  <a:schemeClr val="bg1"/>
                </a:solidFill>
              </a:rPr>
              <a:t>能使一個區域發出多種</a:t>
            </a:r>
            <a:r>
              <a:rPr lang="en-US" altLang="zh-TW" sz="1100" dirty="0">
                <a:solidFill>
                  <a:schemeClr val="bg1"/>
                </a:solidFill>
              </a:rPr>
              <a:t>LED</a:t>
            </a:r>
            <a:r>
              <a:rPr lang="zh-TW" altLang="en-US" sz="1100" dirty="0">
                <a:solidFill>
                  <a:schemeClr val="bg1"/>
                </a:solidFill>
              </a:rPr>
              <a:t>的顏色</a:t>
            </a:r>
            <a:r>
              <a:rPr lang="en-US" altLang="zh-TW" sz="1100" dirty="0">
                <a:solidFill>
                  <a:schemeClr val="bg1"/>
                </a:solidFill>
              </a:rPr>
              <a:t>-</a:t>
            </a:r>
            <a:r>
              <a:rPr lang="zh-TW" altLang="en-US" sz="1100" dirty="0">
                <a:solidFill>
                  <a:schemeClr val="bg1"/>
                </a:solidFill>
              </a:rPr>
              <a:t>和模式，而不是只能同時顯示一種的顏色。</a:t>
            </a:r>
            <a:endParaRPr lang="en-US" altLang="zh-TW" sz="1100" dirty="0">
              <a:solidFill>
                <a:schemeClr val="bg1"/>
              </a:solidFill>
            </a:endParaRPr>
          </a:p>
          <a:p>
            <a:pPr marL="114300" indent="0" algn="just">
              <a:lnSpc>
                <a:spcPct val="150000"/>
              </a:lnSpc>
              <a:buNone/>
            </a:pPr>
            <a:r>
              <a:rPr lang="zh-TW" altLang="en-US" sz="1100" dirty="0">
                <a:solidFill>
                  <a:schemeClr val="bg1"/>
                </a:solidFill>
              </a:rPr>
              <a:t>亞瑟之劍內還有附一個</a:t>
            </a:r>
            <a:r>
              <a:rPr lang="en-US" altLang="zh-TW" sz="1100" dirty="0">
                <a:solidFill>
                  <a:schemeClr val="bg1"/>
                </a:solidFill>
              </a:rPr>
              <a:t>RGB</a:t>
            </a:r>
            <a:r>
              <a:rPr lang="zh-TW" altLang="en-US" sz="1100" dirty="0">
                <a:solidFill>
                  <a:schemeClr val="bg1"/>
                </a:solidFill>
              </a:rPr>
              <a:t>控制器</a:t>
            </a:r>
            <a:r>
              <a:rPr lang="en-US" altLang="zh-TW" sz="1100" dirty="0">
                <a:solidFill>
                  <a:schemeClr val="bg1"/>
                </a:solidFill>
              </a:rPr>
              <a:t>(</a:t>
            </a:r>
            <a:r>
              <a:rPr lang="zh-TW" altLang="en-US" sz="1100" dirty="0">
                <a:solidFill>
                  <a:schemeClr val="bg1"/>
                </a:solidFill>
              </a:rPr>
              <a:t>相容光魔</a:t>
            </a:r>
            <a:r>
              <a:rPr lang="en-US" altLang="zh-TW" sz="1100" dirty="0">
                <a:solidFill>
                  <a:schemeClr val="bg1"/>
                </a:solidFill>
              </a:rPr>
              <a:t>2.0</a:t>
            </a:r>
            <a:r>
              <a:rPr lang="zh-TW" altLang="en-US" sz="1100" dirty="0">
                <a:solidFill>
                  <a:schemeClr val="bg1"/>
                </a:solidFill>
              </a:rPr>
              <a:t>磁吸式</a:t>
            </a:r>
            <a:r>
              <a:rPr lang="en-US" altLang="zh-TW" sz="1100" dirty="0">
                <a:solidFill>
                  <a:schemeClr val="bg1"/>
                </a:solidFill>
              </a:rPr>
              <a:t>RGB</a:t>
            </a:r>
            <a:r>
              <a:rPr lang="zh-TW" altLang="en-US" sz="1100" dirty="0">
                <a:solidFill>
                  <a:schemeClr val="bg1"/>
                </a:solidFill>
              </a:rPr>
              <a:t> </a:t>
            </a:r>
            <a:r>
              <a:rPr lang="en-US" altLang="zh-TW" sz="1100" dirty="0">
                <a:solidFill>
                  <a:schemeClr val="bg1"/>
                </a:solidFill>
              </a:rPr>
              <a:t>LED</a:t>
            </a:r>
            <a:r>
              <a:rPr lang="zh-TW" altLang="en-US" sz="1100" dirty="0">
                <a:solidFill>
                  <a:schemeClr val="bg1"/>
                </a:solidFill>
              </a:rPr>
              <a:t>燈條和光魔</a:t>
            </a:r>
            <a:r>
              <a:rPr lang="en-US" altLang="zh-TW" sz="1100" dirty="0">
                <a:solidFill>
                  <a:schemeClr val="bg1"/>
                </a:solidFill>
              </a:rPr>
              <a:t>3.0</a:t>
            </a:r>
            <a:r>
              <a:rPr lang="zh-TW" altLang="en-US" sz="1100" dirty="0">
                <a:solidFill>
                  <a:schemeClr val="bg1"/>
                </a:solidFill>
              </a:rPr>
              <a:t>可編程</a:t>
            </a:r>
            <a:r>
              <a:rPr lang="en-US" altLang="zh-TW" sz="1100" dirty="0">
                <a:solidFill>
                  <a:schemeClr val="bg1"/>
                </a:solidFill>
              </a:rPr>
              <a:t>RGB</a:t>
            </a:r>
            <a:r>
              <a:rPr lang="zh-TW" altLang="en-US" sz="1100" dirty="0">
                <a:solidFill>
                  <a:schemeClr val="bg1"/>
                </a:solidFill>
              </a:rPr>
              <a:t> </a:t>
            </a:r>
            <a:r>
              <a:rPr lang="en-US" altLang="zh-TW" sz="1100" dirty="0">
                <a:solidFill>
                  <a:schemeClr val="bg1"/>
                </a:solidFill>
              </a:rPr>
              <a:t>LED</a:t>
            </a:r>
            <a:r>
              <a:rPr lang="zh-TW" altLang="en-US" sz="1100" dirty="0">
                <a:solidFill>
                  <a:schemeClr val="bg1"/>
                </a:solidFill>
              </a:rPr>
              <a:t>燈條</a:t>
            </a:r>
            <a:r>
              <a:rPr lang="en-US" altLang="zh-TW" sz="1100" dirty="0">
                <a:solidFill>
                  <a:schemeClr val="bg1"/>
                </a:solidFill>
              </a:rPr>
              <a:t> )</a:t>
            </a:r>
            <a:r>
              <a:rPr lang="zh-TW" altLang="en-US" sz="1100" dirty="0">
                <a:solidFill>
                  <a:schemeClr val="bg1"/>
                </a:solidFill>
              </a:rPr>
              <a:t>，若主板無控制燈光功能，可透過此控制板來控制機殼、燈條以及風扇的顏色。</a:t>
            </a:r>
          </a:p>
        </p:txBody>
      </p:sp>
      <p:grpSp>
        <p:nvGrpSpPr>
          <p:cNvPr id="7" name="群組 6"/>
          <p:cNvGrpSpPr/>
          <p:nvPr/>
        </p:nvGrpSpPr>
        <p:grpSpPr>
          <a:xfrm>
            <a:off x="8094446" y="2612194"/>
            <a:ext cx="3190054" cy="3520468"/>
            <a:chOff x="7106459" y="680481"/>
            <a:chExt cx="2956475" cy="3262696"/>
          </a:xfrm>
        </p:grpSpPr>
        <p:pic>
          <p:nvPicPr>
            <p:cNvPr id="8" name="圖片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6200000">
              <a:off x="6843784" y="943156"/>
              <a:ext cx="3042746" cy="2517396"/>
            </a:xfrm>
            <a:prstGeom prst="rect">
              <a:avLst/>
            </a:prstGeom>
          </p:spPr>
        </p:pic>
        <p:pic>
          <p:nvPicPr>
            <p:cNvPr id="9" name="圖片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75539" y="2995070"/>
              <a:ext cx="953177" cy="948107"/>
            </a:xfrm>
            <a:prstGeom prst="ellipse">
              <a:avLst/>
            </a:prstGeom>
            <a:ln w="28575" cap="rnd">
              <a:solidFill>
                <a:schemeClr val="accent1">
                  <a:lumMod val="40000"/>
                  <a:lumOff val="6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 name="圖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69919" y="3005121"/>
              <a:ext cx="942723" cy="938056"/>
            </a:xfrm>
            <a:prstGeom prst="ellipse">
              <a:avLst/>
            </a:prstGeom>
            <a:ln w="28575" cap="rnd">
              <a:solidFill>
                <a:schemeClr val="accent1">
                  <a:lumMod val="40000"/>
                  <a:lumOff val="6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1" name="圖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87767" y="757577"/>
              <a:ext cx="998985" cy="972970"/>
            </a:xfrm>
            <a:prstGeom prst="ellipse">
              <a:avLst/>
            </a:prstGeom>
            <a:ln w="28575" cap="rnd">
              <a:solidFill>
                <a:schemeClr val="accent1">
                  <a:lumMod val="40000"/>
                  <a:lumOff val="6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2" name="矩形 11"/>
            <p:cNvSpPr/>
            <p:nvPr/>
          </p:nvSpPr>
          <p:spPr>
            <a:xfrm>
              <a:off x="7213518" y="3602843"/>
              <a:ext cx="1307578" cy="242021"/>
            </a:xfrm>
            <a:prstGeom prst="rect">
              <a:avLst/>
            </a:prstGeom>
          </p:spPr>
          <p:txBody>
            <a:bodyPr wrap="square">
              <a:spAutoFit/>
            </a:bodyPr>
            <a:lstStyle/>
            <a:p>
              <a:pPr fontAlgn="base"/>
              <a:r>
                <a:rPr lang="en-US" altLang="zh-TW" sz="1200" dirty="0">
                  <a:solidFill>
                    <a:srgbClr val="00FFFF"/>
                  </a:solidFill>
                  <a:latin typeface="Roboto Condensed" panose="02000000000000000000" pitchFamily="2" charset="0"/>
                </a:rPr>
                <a:t>4 pin RGB header</a:t>
              </a:r>
            </a:p>
          </p:txBody>
        </p:sp>
        <p:sp>
          <p:nvSpPr>
            <p:cNvPr id="13" name="矩形 12"/>
            <p:cNvSpPr/>
            <p:nvPr/>
          </p:nvSpPr>
          <p:spPr>
            <a:xfrm>
              <a:off x="8419918" y="3643084"/>
              <a:ext cx="1643016" cy="256717"/>
            </a:xfrm>
            <a:prstGeom prst="rect">
              <a:avLst/>
            </a:prstGeom>
          </p:spPr>
          <p:txBody>
            <a:bodyPr wrap="square">
              <a:spAutoFit/>
            </a:bodyPr>
            <a:lstStyle/>
            <a:p>
              <a:pPr fontAlgn="base"/>
              <a:r>
                <a:rPr lang="en-US" altLang="zh-TW" sz="1200" dirty="0">
                  <a:solidFill>
                    <a:srgbClr val="00FFFF"/>
                  </a:solidFill>
                  <a:latin typeface="Roboto Condensed" panose="02000000000000000000" pitchFamily="2" charset="0"/>
                </a:rPr>
                <a:t>Addressable RGB </a:t>
              </a:r>
              <a:r>
                <a:rPr lang="en-US" altLang="zh-TW" sz="1200" dirty="0" smtClean="0">
                  <a:solidFill>
                    <a:srgbClr val="00FFFF"/>
                  </a:solidFill>
                  <a:latin typeface="Roboto Condensed" panose="02000000000000000000" pitchFamily="2" charset="0"/>
                </a:rPr>
                <a:t>header</a:t>
              </a:r>
              <a:endParaRPr lang="en-US" altLang="zh-TW" sz="1200" dirty="0">
                <a:solidFill>
                  <a:srgbClr val="00FFFF"/>
                </a:solidFill>
                <a:latin typeface="Roboto Condensed" panose="02000000000000000000" pitchFamily="2" charset="0"/>
              </a:endParaRPr>
            </a:p>
          </p:txBody>
        </p:sp>
        <p:sp>
          <p:nvSpPr>
            <p:cNvPr id="14" name="矩形 13"/>
            <p:cNvSpPr/>
            <p:nvPr/>
          </p:nvSpPr>
          <p:spPr>
            <a:xfrm>
              <a:off x="8807476" y="1746441"/>
              <a:ext cx="1109559" cy="242021"/>
            </a:xfrm>
            <a:prstGeom prst="rect">
              <a:avLst/>
            </a:prstGeom>
          </p:spPr>
          <p:txBody>
            <a:bodyPr wrap="square">
              <a:spAutoFit/>
            </a:bodyPr>
            <a:lstStyle/>
            <a:p>
              <a:pPr fontAlgn="base"/>
              <a:r>
                <a:rPr lang="en-US" altLang="zh-TW" sz="1200" dirty="0">
                  <a:solidFill>
                    <a:srgbClr val="00FFFF"/>
                  </a:solidFill>
                  <a:latin typeface="Roboto Condensed" panose="02000000000000000000" pitchFamily="2" charset="0"/>
                </a:rPr>
                <a:t>4 pin RGB header</a:t>
              </a:r>
            </a:p>
          </p:txBody>
        </p:sp>
      </p:grpSp>
      <p:grpSp>
        <p:nvGrpSpPr>
          <p:cNvPr id="15" name="群組 14"/>
          <p:cNvGrpSpPr/>
          <p:nvPr/>
        </p:nvGrpSpPr>
        <p:grpSpPr>
          <a:xfrm>
            <a:off x="7428646" y="393712"/>
            <a:ext cx="4166059" cy="2015053"/>
            <a:chOff x="1841171" y="3887359"/>
            <a:chExt cx="5184790" cy="2507796"/>
          </a:xfrm>
        </p:grpSpPr>
        <p:sp>
          <p:nvSpPr>
            <p:cNvPr id="16" name="矩形 15"/>
            <p:cNvSpPr/>
            <p:nvPr/>
          </p:nvSpPr>
          <p:spPr>
            <a:xfrm>
              <a:off x="1841171" y="4345467"/>
              <a:ext cx="1532431" cy="804379"/>
            </a:xfrm>
            <a:prstGeom prst="rect">
              <a:avLst/>
            </a:prstGeom>
          </p:spPr>
          <p:txBody>
            <a:bodyPr wrap="square">
              <a:spAutoFit/>
            </a:bodyPr>
            <a:lstStyle/>
            <a:p>
              <a:pPr algn="r"/>
              <a:r>
                <a:rPr lang="en-US" altLang="zh-TW" sz="1200" dirty="0">
                  <a:solidFill>
                    <a:srgbClr val="00FFFF"/>
                  </a:solidFill>
                  <a:latin typeface="Roboto Condensed" panose="02000000000000000000" pitchFamily="2" charset="0"/>
                  <a:ea typeface="Roboto Condensed" panose="02000000000000000000" pitchFamily="2" charset="0"/>
                </a:rPr>
                <a:t>Front Panel </a:t>
              </a:r>
            </a:p>
            <a:p>
              <a:pPr algn="r"/>
              <a:r>
                <a:rPr lang="en-US" altLang="zh-TW" sz="1200" dirty="0">
                  <a:solidFill>
                    <a:srgbClr val="00FFFF"/>
                  </a:solidFill>
                  <a:latin typeface="Roboto Condensed" panose="02000000000000000000" pitchFamily="2" charset="0"/>
                  <a:ea typeface="Roboto Condensed" panose="02000000000000000000" pitchFamily="2" charset="0"/>
                </a:rPr>
                <a:t>Addressable RGB </a:t>
              </a:r>
            </a:p>
            <a:p>
              <a:pPr algn="r"/>
              <a:r>
                <a:rPr lang="en-US" altLang="zh-TW" sz="1200" dirty="0">
                  <a:solidFill>
                    <a:srgbClr val="00FFFF"/>
                  </a:solidFill>
                  <a:latin typeface="Roboto Condensed" panose="02000000000000000000" pitchFamily="2" charset="0"/>
                  <a:ea typeface="Roboto Condensed" panose="02000000000000000000" pitchFamily="2" charset="0"/>
                </a:rPr>
                <a:t>3pin socket </a:t>
              </a:r>
              <a:endParaRPr lang="zh-TW" altLang="en-US" sz="1200" dirty="0">
                <a:solidFill>
                  <a:srgbClr val="00FFFF"/>
                </a:solidFill>
                <a:latin typeface="Roboto Condensed" panose="02000000000000000000" pitchFamily="2" charset="0"/>
                <a:ea typeface="微軟正黑體" panose="020B0604030504040204" pitchFamily="34" charset="-120"/>
              </a:endParaRPr>
            </a:p>
          </p:txBody>
        </p:sp>
        <p:grpSp>
          <p:nvGrpSpPr>
            <p:cNvPr id="17" name="群組 16"/>
            <p:cNvGrpSpPr/>
            <p:nvPr/>
          </p:nvGrpSpPr>
          <p:grpSpPr>
            <a:xfrm>
              <a:off x="2254594" y="3887359"/>
              <a:ext cx="4771367" cy="2507796"/>
              <a:chOff x="2254594" y="3887359"/>
              <a:chExt cx="4771367" cy="2507796"/>
            </a:xfrm>
          </p:grpSpPr>
          <p:pic>
            <p:nvPicPr>
              <p:cNvPr id="18" name="圖片 1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6200000">
                <a:off x="3931334" y="4156028"/>
                <a:ext cx="1829765" cy="2648489"/>
              </a:xfrm>
              <a:prstGeom prst="rect">
                <a:avLst/>
              </a:prstGeom>
            </p:spPr>
          </p:pic>
          <p:sp>
            <p:nvSpPr>
              <p:cNvPr id="19" name="矩形 18"/>
              <p:cNvSpPr/>
              <p:nvPr/>
            </p:nvSpPr>
            <p:spPr>
              <a:xfrm>
                <a:off x="5947732" y="5406424"/>
                <a:ext cx="1078229" cy="804379"/>
              </a:xfrm>
              <a:prstGeom prst="rect">
                <a:avLst/>
              </a:prstGeom>
            </p:spPr>
            <p:txBody>
              <a:bodyPr wrap="square">
                <a:spAutoFit/>
              </a:bodyPr>
              <a:lstStyle/>
              <a:p>
                <a:r>
                  <a:rPr lang="en-US" altLang="zh-TW" sz="1200" dirty="0">
                    <a:solidFill>
                      <a:srgbClr val="00FFFF"/>
                    </a:solidFill>
                    <a:latin typeface="Roboto Condensed" panose="02000000000000000000" pitchFamily="2" charset="0"/>
                    <a:ea typeface="Roboto Condensed" panose="02000000000000000000" pitchFamily="2" charset="0"/>
                  </a:rPr>
                  <a:t>SATA Power </a:t>
                </a:r>
              </a:p>
              <a:p>
                <a:r>
                  <a:rPr lang="en-US" altLang="zh-TW" sz="1200" dirty="0">
                    <a:solidFill>
                      <a:srgbClr val="00FFFF"/>
                    </a:solidFill>
                    <a:latin typeface="Roboto Condensed" panose="02000000000000000000" pitchFamily="2" charset="0"/>
                    <a:ea typeface="Roboto Condensed" panose="02000000000000000000" pitchFamily="2" charset="0"/>
                  </a:rPr>
                  <a:t>Cable</a:t>
                </a:r>
                <a:endParaRPr lang="zh-TW" altLang="en-US" sz="1200" dirty="0">
                  <a:solidFill>
                    <a:srgbClr val="00FFFF"/>
                  </a:solidFill>
                  <a:latin typeface="Roboto Condensed" panose="02000000000000000000" pitchFamily="2" charset="0"/>
                  <a:ea typeface="微軟正黑體" panose="020B0604030504040204" pitchFamily="34" charset="-120"/>
                </a:endParaRPr>
              </a:p>
            </p:txBody>
          </p:sp>
          <p:sp>
            <p:nvSpPr>
              <p:cNvPr id="20" name="矩形 19"/>
              <p:cNvSpPr/>
              <p:nvPr/>
            </p:nvSpPr>
            <p:spPr>
              <a:xfrm>
                <a:off x="4108690" y="3887359"/>
                <a:ext cx="1733304" cy="574556"/>
              </a:xfrm>
              <a:prstGeom prst="rect">
                <a:avLst/>
              </a:prstGeom>
            </p:spPr>
            <p:txBody>
              <a:bodyPr wrap="square">
                <a:spAutoFit/>
              </a:bodyPr>
              <a:lstStyle/>
              <a:p>
                <a:r>
                  <a:rPr lang="en-US" altLang="zh-TW" sz="1200" dirty="0">
                    <a:solidFill>
                      <a:srgbClr val="00FFFF"/>
                    </a:solidFill>
                    <a:latin typeface="Roboto Condensed" panose="02000000000000000000" pitchFamily="2" charset="0"/>
                    <a:ea typeface="Roboto Condensed" panose="02000000000000000000" pitchFamily="2" charset="0"/>
                  </a:rPr>
                  <a:t>Addressable </a:t>
                </a:r>
                <a:endParaRPr lang="en-US" altLang="zh-TW" sz="1200" dirty="0" smtClean="0">
                  <a:solidFill>
                    <a:srgbClr val="00FFFF"/>
                  </a:solidFill>
                  <a:latin typeface="Roboto Condensed" panose="02000000000000000000" pitchFamily="2" charset="0"/>
                  <a:ea typeface="Roboto Condensed" panose="02000000000000000000" pitchFamily="2" charset="0"/>
                </a:endParaRPr>
              </a:p>
              <a:p>
                <a:r>
                  <a:rPr lang="en-US" altLang="zh-TW" sz="1200" dirty="0" smtClean="0">
                    <a:solidFill>
                      <a:srgbClr val="00FFFF"/>
                    </a:solidFill>
                    <a:latin typeface="Roboto Condensed" panose="02000000000000000000" pitchFamily="2" charset="0"/>
                    <a:ea typeface="Roboto Condensed" panose="02000000000000000000" pitchFamily="2" charset="0"/>
                  </a:rPr>
                  <a:t>RGB 3pin </a:t>
                </a:r>
                <a:r>
                  <a:rPr lang="en-US" altLang="zh-TW" sz="1200" dirty="0">
                    <a:solidFill>
                      <a:srgbClr val="00FFFF"/>
                    </a:solidFill>
                    <a:latin typeface="Roboto Condensed" panose="02000000000000000000" pitchFamily="2" charset="0"/>
                    <a:ea typeface="Roboto Condensed" panose="02000000000000000000" pitchFamily="2" charset="0"/>
                  </a:rPr>
                  <a:t>socket </a:t>
                </a:r>
                <a:endParaRPr lang="zh-TW" altLang="en-US" sz="1200" dirty="0">
                  <a:solidFill>
                    <a:srgbClr val="00FFFF"/>
                  </a:solidFill>
                  <a:latin typeface="Roboto Condensed" panose="02000000000000000000" pitchFamily="2" charset="0"/>
                  <a:ea typeface="微軟正黑體" panose="020B0604030504040204" pitchFamily="34" charset="-120"/>
                </a:endParaRPr>
              </a:p>
            </p:txBody>
          </p:sp>
          <p:sp>
            <p:nvSpPr>
              <p:cNvPr id="21" name="矩形 20"/>
              <p:cNvSpPr/>
              <p:nvPr/>
            </p:nvSpPr>
            <p:spPr>
              <a:xfrm>
                <a:off x="2254594" y="5563913"/>
                <a:ext cx="1089627" cy="574556"/>
              </a:xfrm>
              <a:prstGeom prst="rect">
                <a:avLst/>
              </a:prstGeom>
            </p:spPr>
            <p:txBody>
              <a:bodyPr wrap="square">
                <a:spAutoFit/>
              </a:bodyPr>
              <a:lstStyle/>
              <a:p>
                <a:pPr algn="r"/>
                <a:r>
                  <a:rPr lang="en-US" altLang="zh-TW" sz="1200" dirty="0">
                    <a:solidFill>
                      <a:srgbClr val="00FFFF"/>
                    </a:solidFill>
                    <a:latin typeface="Roboto Condensed" panose="02000000000000000000" pitchFamily="2" charset="0"/>
                    <a:ea typeface="Roboto Condensed" panose="02000000000000000000" pitchFamily="2" charset="0"/>
                  </a:rPr>
                  <a:t>Static RGB </a:t>
                </a:r>
              </a:p>
              <a:p>
                <a:pPr algn="r"/>
                <a:r>
                  <a:rPr lang="en-US" altLang="zh-TW" sz="1200" dirty="0">
                    <a:solidFill>
                      <a:srgbClr val="00FFFF"/>
                    </a:solidFill>
                    <a:latin typeface="Roboto Condensed" panose="02000000000000000000" pitchFamily="2" charset="0"/>
                    <a:ea typeface="Roboto Condensed" panose="02000000000000000000" pitchFamily="2" charset="0"/>
                  </a:rPr>
                  <a:t>4pin socket</a:t>
                </a:r>
                <a:endParaRPr lang="zh-TW" altLang="en-US" sz="1200" dirty="0">
                  <a:solidFill>
                    <a:srgbClr val="00FFFF"/>
                  </a:solidFill>
                  <a:latin typeface="Roboto Condensed" panose="02000000000000000000" pitchFamily="2" charset="0"/>
                  <a:ea typeface="微軟正黑體" panose="020B0604030504040204" pitchFamily="34" charset="-120"/>
                </a:endParaRPr>
              </a:p>
            </p:txBody>
          </p:sp>
          <p:sp>
            <p:nvSpPr>
              <p:cNvPr id="22" name="矩形 21"/>
              <p:cNvSpPr/>
              <p:nvPr/>
            </p:nvSpPr>
            <p:spPr>
              <a:xfrm>
                <a:off x="5945227" y="4489717"/>
                <a:ext cx="944304" cy="804379"/>
              </a:xfrm>
              <a:prstGeom prst="rect">
                <a:avLst/>
              </a:prstGeom>
            </p:spPr>
            <p:txBody>
              <a:bodyPr wrap="square">
                <a:spAutoFit/>
              </a:bodyPr>
              <a:lstStyle/>
              <a:p>
                <a:r>
                  <a:rPr lang="en-US" altLang="zh-TW" sz="1200" dirty="0">
                    <a:solidFill>
                      <a:srgbClr val="00FFFF"/>
                    </a:solidFill>
                    <a:latin typeface="Roboto Condensed" panose="02000000000000000000" pitchFamily="2" charset="0"/>
                    <a:ea typeface="Roboto Condensed" panose="02000000000000000000" pitchFamily="2" charset="0"/>
                  </a:rPr>
                  <a:t>Front RGB </a:t>
                </a:r>
              </a:p>
              <a:p>
                <a:r>
                  <a:rPr lang="en-US" altLang="zh-TW" sz="1200" dirty="0">
                    <a:solidFill>
                      <a:srgbClr val="00FFFF"/>
                    </a:solidFill>
                    <a:latin typeface="Roboto Condensed" panose="02000000000000000000" pitchFamily="2" charset="0"/>
                    <a:ea typeface="Roboto Condensed" panose="02000000000000000000" pitchFamily="2" charset="0"/>
                  </a:rPr>
                  <a:t>Switch</a:t>
                </a:r>
                <a:endParaRPr lang="zh-TW" altLang="en-US" sz="1200" dirty="0">
                  <a:solidFill>
                    <a:srgbClr val="00FFFF"/>
                  </a:solidFill>
                  <a:latin typeface="Roboto Condensed" panose="02000000000000000000" pitchFamily="2" charset="0"/>
                  <a:ea typeface="微軟正黑體" panose="020B0604030504040204" pitchFamily="34" charset="-120"/>
                </a:endParaRPr>
              </a:p>
            </p:txBody>
          </p:sp>
          <p:cxnSp>
            <p:nvCxnSpPr>
              <p:cNvPr id="23" name="直線單箭頭接點 22"/>
              <p:cNvCxnSpPr/>
              <p:nvPr/>
            </p:nvCxnSpPr>
            <p:spPr>
              <a:xfrm flipH="1">
                <a:off x="3353582" y="4897764"/>
                <a:ext cx="33677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直線單箭頭接點 23"/>
              <p:cNvCxnSpPr/>
              <p:nvPr/>
            </p:nvCxnSpPr>
            <p:spPr>
              <a:xfrm flipH="1">
                <a:off x="3353582" y="5686620"/>
                <a:ext cx="33677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直線單箭頭接點 24"/>
              <p:cNvCxnSpPr/>
              <p:nvPr/>
            </p:nvCxnSpPr>
            <p:spPr>
              <a:xfrm flipV="1">
                <a:off x="4073409" y="4327339"/>
                <a:ext cx="8547" cy="3932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直線單箭頭接點 25"/>
              <p:cNvCxnSpPr/>
              <p:nvPr/>
            </p:nvCxnSpPr>
            <p:spPr>
              <a:xfrm flipV="1">
                <a:off x="5491490" y="5004195"/>
                <a:ext cx="338549" cy="91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直線單箭頭接點 26"/>
              <p:cNvCxnSpPr/>
              <p:nvPr/>
            </p:nvCxnSpPr>
            <p:spPr>
              <a:xfrm flipV="1">
                <a:off x="5492712" y="5509770"/>
                <a:ext cx="338549" cy="91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pic>
        <p:nvPicPr>
          <p:cNvPr id="28" name="圖片 2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7568" y="154644"/>
            <a:ext cx="1487786" cy="337179"/>
          </a:xfrm>
          <a:prstGeom prst="rect">
            <a:avLst/>
          </a:prstGeom>
        </p:spPr>
      </p:pic>
      <p:pic>
        <p:nvPicPr>
          <p:cNvPr id="4" name="圖片 3"/>
          <p:cNvPicPr>
            <a:picLocks noChangeAspect="1"/>
          </p:cNvPicPr>
          <p:nvPr/>
        </p:nvPicPr>
        <p:blipFill rotWithShape="1">
          <a:blip r:embed="rId8" cstate="screen">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a:ext>
            </a:extLst>
          </a:blip>
          <a:srcRect/>
          <a:stretch/>
        </p:blipFill>
        <p:spPr>
          <a:xfrm>
            <a:off x="4185511" y="2493755"/>
            <a:ext cx="3286125" cy="2457450"/>
          </a:xfrm>
          <a:prstGeom prst="rect">
            <a:avLst/>
          </a:prstGeom>
        </p:spPr>
      </p:pic>
      <p:sp>
        <p:nvSpPr>
          <p:cNvPr id="5" name="向下箭號 4"/>
          <p:cNvSpPr/>
          <p:nvPr/>
        </p:nvSpPr>
        <p:spPr>
          <a:xfrm>
            <a:off x="5308952" y="3095625"/>
            <a:ext cx="115500" cy="626855"/>
          </a:xfrm>
          <a:prstGeom prst="downArrow">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4" name="矩形 33"/>
          <p:cNvSpPr/>
          <p:nvPr/>
        </p:nvSpPr>
        <p:spPr>
          <a:xfrm>
            <a:off x="4615977" y="2633960"/>
            <a:ext cx="1887668" cy="461665"/>
          </a:xfrm>
          <a:prstGeom prst="rect">
            <a:avLst/>
          </a:prstGeom>
        </p:spPr>
        <p:txBody>
          <a:bodyPr wrap="square">
            <a:spAutoFit/>
          </a:bodyPr>
          <a:lstStyle/>
          <a:p>
            <a:pPr fontAlgn="base"/>
            <a:r>
              <a:rPr lang="en-US" altLang="zh-TW" sz="2400" dirty="0" smtClean="0">
                <a:solidFill>
                  <a:srgbClr val="00FFFF"/>
                </a:solidFill>
                <a:latin typeface="Roboto Condensed" panose="02000000000000000000" pitchFamily="2" charset="0"/>
              </a:rPr>
              <a:t>LED controller  </a:t>
            </a:r>
            <a:endParaRPr lang="en-US" altLang="zh-TW" sz="2400" dirty="0">
              <a:solidFill>
                <a:srgbClr val="00FFFF"/>
              </a:solidFill>
              <a:latin typeface="Roboto Condensed" panose="02000000000000000000" pitchFamily="2" charset="0"/>
            </a:endParaRPr>
          </a:p>
        </p:txBody>
      </p:sp>
    </p:spTree>
    <p:extLst>
      <p:ext uri="{BB962C8B-B14F-4D97-AF65-F5344CB8AC3E}">
        <p14:creationId xmlns:p14="http://schemas.microsoft.com/office/powerpoint/2010/main" val="18686414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8" name="Google Shape;138;p7"/>
          <p:cNvSpPr/>
          <p:nvPr/>
        </p:nvSpPr>
        <p:spPr>
          <a:xfrm>
            <a:off x="1124712" y="3164171"/>
            <a:ext cx="3329366" cy="461624"/>
          </a:xfrm>
          <a:prstGeom prst="rect">
            <a:avLst/>
          </a:prstGeom>
          <a:noFill/>
          <a:ln>
            <a:noFill/>
          </a:ln>
        </p:spPr>
        <p:txBody>
          <a:bodyPr spcFirstLastPara="1" wrap="square" lIns="91425" tIns="45700" rIns="91425" bIns="45700" anchor="t" anchorCtr="0">
            <a:spAutoFit/>
          </a:bodyPr>
          <a:lstStyle/>
          <a:p>
            <a:pPr lvl="0"/>
            <a:r>
              <a:rPr lang="zh-TW" altLang="en-US" sz="2400" b="1" dirty="0">
                <a:solidFill>
                  <a:srgbClr val="FF0000"/>
                </a:solidFill>
                <a:latin typeface="+mj-lt"/>
                <a:ea typeface="Calibri"/>
                <a:cs typeface="Calibri"/>
                <a:sym typeface="Calibri"/>
              </a:rPr>
              <a:t>強大的散熱能力</a:t>
            </a:r>
          </a:p>
        </p:txBody>
      </p:sp>
      <p:pic>
        <p:nvPicPr>
          <p:cNvPr id="2" name="圖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9512" y="491823"/>
            <a:ext cx="5724144" cy="5724144"/>
          </a:xfrm>
          <a:prstGeom prst="rect">
            <a:avLst/>
          </a:prstGeom>
        </p:spPr>
      </p:pic>
      <p:sp>
        <p:nvSpPr>
          <p:cNvPr id="137" name="Google Shape;137;p7"/>
          <p:cNvSpPr/>
          <p:nvPr/>
        </p:nvSpPr>
        <p:spPr>
          <a:xfrm>
            <a:off x="1124713" y="3625795"/>
            <a:ext cx="4114799" cy="1615787"/>
          </a:xfrm>
          <a:prstGeom prst="rect">
            <a:avLst/>
          </a:prstGeom>
          <a:noFill/>
          <a:ln>
            <a:noFill/>
          </a:ln>
        </p:spPr>
        <p:txBody>
          <a:bodyPr spcFirstLastPara="1" wrap="square" lIns="91425" tIns="45700" rIns="91425" bIns="45700" anchor="t" anchorCtr="0">
            <a:spAutoFit/>
          </a:bodyPr>
          <a:lstStyle/>
          <a:p>
            <a:pPr lvl="0" algn="just">
              <a:lnSpc>
                <a:spcPct val="150000"/>
              </a:lnSpc>
            </a:pPr>
            <a:r>
              <a:rPr lang="zh-TW" altLang="en-US" sz="1100" dirty="0">
                <a:solidFill>
                  <a:schemeClr val="lt1"/>
                </a:solidFill>
                <a:latin typeface="Calibri"/>
                <a:ea typeface="Calibri"/>
                <a:cs typeface="Calibri"/>
                <a:sym typeface="Calibri"/>
              </a:rPr>
              <a:t>亞瑟之劍為整機提供了良好的氣流，支援高性能空冷及水冷，可獲得良好的氣流和冷卻性能。 根據您的配置，您可以自行選擇使用頂部磁吸式蓋板來防止灰塵進入，來使機殼更安靜，或是使用磁吸式濾網來提升散熱能力。</a:t>
            </a:r>
          </a:p>
          <a:p>
            <a:pPr lvl="0" algn="just">
              <a:lnSpc>
                <a:spcPct val="150000"/>
              </a:lnSpc>
            </a:pPr>
            <a:r>
              <a:rPr lang="zh-TW" altLang="en-US" sz="1100" dirty="0">
                <a:solidFill>
                  <a:schemeClr val="lt1"/>
                </a:solidFill>
                <a:latin typeface="Calibri"/>
                <a:ea typeface="Calibri"/>
                <a:cs typeface="Calibri"/>
                <a:sym typeface="Calibri"/>
              </a:rPr>
              <a:t>亞瑟之劍支援前方最高</a:t>
            </a:r>
            <a:r>
              <a:rPr lang="en-US" altLang="zh-TW" sz="1100" dirty="0">
                <a:solidFill>
                  <a:schemeClr val="lt1"/>
                </a:solidFill>
                <a:latin typeface="Calibri"/>
                <a:ea typeface="Calibri"/>
                <a:cs typeface="Calibri"/>
                <a:sym typeface="Calibri"/>
              </a:rPr>
              <a:t>360mm</a:t>
            </a:r>
            <a:r>
              <a:rPr lang="zh-TW" altLang="en-US" sz="1100" dirty="0">
                <a:solidFill>
                  <a:schemeClr val="lt1"/>
                </a:solidFill>
                <a:latin typeface="Calibri"/>
                <a:ea typeface="Calibri"/>
                <a:cs typeface="Calibri"/>
                <a:sym typeface="Calibri"/>
              </a:rPr>
              <a:t>的散熱器或</a:t>
            </a:r>
            <a:r>
              <a:rPr lang="en-US" altLang="zh-TW" sz="1100" dirty="0">
                <a:solidFill>
                  <a:schemeClr val="lt1"/>
                </a:solidFill>
                <a:latin typeface="Calibri"/>
                <a:ea typeface="Calibri"/>
                <a:cs typeface="Calibri"/>
                <a:sym typeface="Calibri"/>
              </a:rPr>
              <a:t>3x120mm</a:t>
            </a:r>
            <a:r>
              <a:rPr lang="zh-TW" altLang="en-US" sz="1100" dirty="0">
                <a:solidFill>
                  <a:schemeClr val="lt1"/>
                </a:solidFill>
                <a:latin typeface="Calibri"/>
                <a:ea typeface="Calibri"/>
                <a:cs typeface="Calibri"/>
                <a:sym typeface="Calibri"/>
              </a:rPr>
              <a:t>風扇，頂部</a:t>
            </a:r>
            <a:r>
              <a:rPr lang="en-US" altLang="zh-TW" sz="1100" dirty="0">
                <a:solidFill>
                  <a:schemeClr val="lt1"/>
                </a:solidFill>
                <a:latin typeface="Calibri"/>
                <a:ea typeface="Calibri"/>
                <a:cs typeface="Calibri"/>
                <a:sym typeface="Calibri"/>
              </a:rPr>
              <a:t>2x120mm</a:t>
            </a:r>
            <a:r>
              <a:rPr lang="zh-TW" altLang="en-US" sz="1100" dirty="0">
                <a:solidFill>
                  <a:schemeClr val="lt1"/>
                </a:solidFill>
                <a:latin typeface="Calibri"/>
                <a:ea typeface="Calibri"/>
                <a:cs typeface="Calibri"/>
                <a:sym typeface="Calibri"/>
              </a:rPr>
              <a:t>風扇，後方</a:t>
            </a:r>
            <a:r>
              <a:rPr lang="en-US" altLang="zh-TW" sz="1100" dirty="0">
                <a:solidFill>
                  <a:schemeClr val="lt1"/>
                </a:solidFill>
                <a:latin typeface="Calibri"/>
                <a:ea typeface="Calibri"/>
                <a:cs typeface="Calibri"/>
                <a:sym typeface="Calibri"/>
              </a:rPr>
              <a:t>120mm</a:t>
            </a:r>
            <a:r>
              <a:rPr lang="zh-TW" altLang="en-US" sz="1100" dirty="0">
                <a:solidFill>
                  <a:schemeClr val="lt1"/>
                </a:solidFill>
                <a:latin typeface="Calibri"/>
                <a:ea typeface="Calibri"/>
                <a:cs typeface="Calibri"/>
                <a:sym typeface="Calibri"/>
              </a:rPr>
              <a:t>風扇或散熱器。</a:t>
            </a:r>
          </a:p>
        </p:txBody>
      </p:sp>
      <p:pic>
        <p:nvPicPr>
          <p:cNvPr id="5" name="圖片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7568" y="154644"/>
            <a:ext cx="1487786" cy="337179"/>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佈景主題">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264</TotalTime>
  <Words>1329</Words>
  <Application>Microsoft Office PowerPoint</Application>
  <PresentationFormat>寬螢幕</PresentationFormat>
  <Paragraphs>115</Paragraphs>
  <Slides>13</Slides>
  <Notes>12</Notes>
  <HiddenSlides>0</HiddenSlides>
  <MMClips>0</MMClips>
  <ScaleCrop>false</ScaleCrop>
  <HeadingPairs>
    <vt:vector size="6" baseType="variant">
      <vt:variant>
        <vt:lpstr>使用字型</vt:lpstr>
      </vt:variant>
      <vt:variant>
        <vt:i4>6</vt:i4>
      </vt:variant>
      <vt:variant>
        <vt:lpstr>佈景主題</vt:lpstr>
      </vt:variant>
      <vt:variant>
        <vt:i4>1</vt:i4>
      </vt:variant>
      <vt:variant>
        <vt:lpstr>投影片標題</vt:lpstr>
      </vt:variant>
      <vt:variant>
        <vt:i4>13</vt:i4>
      </vt:variant>
    </vt:vector>
  </HeadingPairs>
  <TitlesOfParts>
    <vt:vector size="20" baseType="lpstr">
      <vt:lpstr>Arimo</vt:lpstr>
      <vt:lpstr>微軟正黑體</vt:lpstr>
      <vt:lpstr>新細明體</vt:lpstr>
      <vt:lpstr>Arial</vt:lpstr>
      <vt:lpstr>Calibri</vt:lpstr>
      <vt:lpstr>Roboto Condensed</vt:lpstr>
      <vt:lpstr>Office Theme</vt:lpstr>
      <vt:lpstr>PowerPoint 簡報</vt:lpstr>
      <vt:lpstr>PowerPoint 簡報</vt:lpstr>
      <vt:lpstr>PowerPoint 簡報</vt:lpstr>
      <vt:lpstr>PowerPoint 簡報</vt:lpstr>
      <vt:lpstr>無線前面板</vt:lpstr>
      <vt:lpstr>PowerPoint 簡報</vt:lpstr>
      <vt:lpstr>預裝2顆風扇包 (含1顆4Pin RGB風扇)</vt:lpstr>
      <vt:lpstr>支援Addressable RGB燈具</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Sanjaya Dissanayake</dc:creator>
  <cp:lastModifiedBy>Sherry</cp:lastModifiedBy>
  <cp:revision>43</cp:revision>
  <dcterms:created xsi:type="dcterms:W3CDTF">2016-07-19T04:04:57Z</dcterms:created>
  <dcterms:modified xsi:type="dcterms:W3CDTF">2019-07-17T02:21:56Z</dcterms:modified>
</cp:coreProperties>
</file>