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91" r:id="rId2"/>
    <p:sldId id="281" r:id="rId3"/>
    <p:sldId id="296" r:id="rId4"/>
    <p:sldId id="298" r:id="rId5"/>
    <p:sldId id="287" r:id="rId6"/>
    <p:sldId id="299" r:id="rId7"/>
    <p:sldId id="300" r:id="rId8"/>
    <p:sldId id="301" r:id="rId9"/>
    <p:sldId id="302" r:id="rId10"/>
    <p:sldId id="290" r:id="rId11"/>
    <p:sldId id="292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F8"/>
    <a:srgbClr val="00FFFF"/>
    <a:srgbClr val="474646"/>
    <a:srgbClr val="00FFC9"/>
    <a:srgbClr val="00FF00"/>
    <a:srgbClr val="5FBBDB"/>
    <a:srgbClr val="E34DD1"/>
    <a:srgbClr val="E0BBE1"/>
    <a:srgbClr val="F95DFD"/>
    <a:srgbClr val="0B02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無樣式、無格線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無樣式、表格格線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202B0CA-FC54-4496-8BCA-5EF66A818D29}" styleName="深色樣式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F5AB1C69-6EDB-4FF4-983F-18BD219EF322}" styleName="中等深淺樣式 2 - 輔色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D7B26C5-4107-4FEC-AEDC-1716B250A1EF}" styleName="淺色樣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815" autoAdjust="0"/>
    <p:restoredTop sz="94660"/>
  </p:normalViewPr>
  <p:slideViewPr>
    <p:cSldViewPr snapToGrid="0">
      <p:cViewPr varScale="1">
        <p:scale>
          <a:sx n="86" d="100"/>
          <a:sy n="86" d="100"/>
        </p:scale>
        <p:origin x="72" y="60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9235C-DE4D-41A4-8E71-056DA68C1249}" type="datetimeFigureOut">
              <a:rPr lang="en-US" smtClean="0"/>
              <a:t>7/30/2019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9C49B-67DB-4140-AFBA-4300AA1404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0580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9235C-DE4D-41A4-8E71-056DA68C1249}" type="datetimeFigureOut">
              <a:rPr lang="en-US" smtClean="0"/>
              <a:t>7/30/2019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9C49B-67DB-4140-AFBA-4300AA1404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2255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9235C-DE4D-41A4-8E71-056DA68C1249}" type="datetimeFigureOut">
              <a:rPr lang="en-US" smtClean="0"/>
              <a:t>7/30/2019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9C49B-67DB-4140-AFBA-4300AA1404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8525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9235C-DE4D-41A4-8E71-056DA68C1249}" type="datetimeFigureOut">
              <a:rPr lang="en-US" smtClean="0"/>
              <a:t>7/30/2019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9C49B-67DB-4140-AFBA-4300AA1404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57614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9235C-DE4D-41A4-8E71-056DA68C1249}" type="datetimeFigureOut">
              <a:rPr lang="en-US" smtClean="0"/>
              <a:t>7/30/2019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9C49B-67DB-4140-AFBA-4300AA1404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17066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9235C-DE4D-41A4-8E71-056DA68C1249}" type="datetimeFigureOut">
              <a:rPr lang="en-US" smtClean="0"/>
              <a:t>7/30/2019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9C49B-67DB-4140-AFBA-4300AA1404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53315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9235C-DE4D-41A4-8E71-056DA68C1249}" type="datetimeFigureOut">
              <a:rPr lang="en-US" smtClean="0"/>
              <a:t>7/30/2019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9C49B-67DB-4140-AFBA-4300AA1404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2573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9235C-DE4D-41A4-8E71-056DA68C1249}" type="datetimeFigureOut">
              <a:rPr lang="en-US" smtClean="0"/>
              <a:t>7/30/2019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9C49B-67DB-4140-AFBA-4300AA1404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30404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9235C-DE4D-41A4-8E71-056DA68C1249}" type="datetimeFigureOut">
              <a:rPr lang="en-US" smtClean="0"/>
              <a:t>7/30/2019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9C49B-67DB-4140-AFBA-4300AA1404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93390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9235C-DE4D-41A4-8E71-056DA68C1249}" type="datetimeFigureOut">
              <a:rPr lang="en-US" smtClean="0"/>
              <a:t>7/30/2019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9C49B-67DB-4140-AFBA-4300AA1404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53161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9235C-DE4D-41A4-8E71-056DA68C1249}" type="datetimeFigureOut">
              <a:rPr lang="en-US" smtClean="0"/>
              <a:t>7/30/2019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9C49B-67DB-4140-AFBA-4300AA1404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3225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tile tx="0" ty="0" sx="100000" sy="100000" flip="none" algn="t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C9235C-DE4D-41A4-8E71-056DA68C1249}" type="datetimeFigureOut">
              <a:rPr lang="en-US" smtClean="0"/>
              <a:t>7/30/2019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39C49B-67DB-4140-AFBA-4300AA1404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9231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12.png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15.png"/><Relationship Id="rId7" Type="http://schemas.openxmlformats.org/officeDocument/2006/relationships/image" Target="../media/image1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g"/><Relationship Id="rId11" Type="http://schemas.openxmlformats.org/officeDocument/2006/relationships/image" Target="../media/image21.png"/><Relationship Id="rId5" Type="http://schemas.openxmlformats.org/officeDocument/2006/relationships/image" Target="../media/image16.jpeg"/><Relationship Id="rId10" Type="http://schemas.openxmlformats.org/officeDocument/2006/relationships/image" Target="../media/image20.png"/><Relationship Id="rId4" Type="http://schemas.openxmlformats.org/officeDocument/2006/relationships/image" Target="../media/image3.png"/><Relationship Id="rId9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244469">
            <a:off x="1437925" y="517108"/>
            <a:ext cx="2214076" cy="501779"/>
          </a:xfrm>
          <a:prstGeom prst="rect">
            <a:avLst/>
          </a:prstGeom>
        </p:spPr>
      </p:pic>
      <p:pic>
        <p:nvPicPr>
          <p:cNvPr id="3" name="圖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48223" y="2921499"/>
            <a:ext cx="2940016" cy="3266683"/>
          </a:xfrm>
          <a:prstGeom prst="rect">
            <a:avLst/>
          </a:prstGeom>
        </p:spPr>
      </p:pic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09668" y="2683966"/>
            <a:ext cx="3273410" cy="363712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 rot="21123160">
            <a:off x="1258447" y="3763821"/>
            <a:ext cx="280307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4800" b="1" dirty="0">
                <a:solidFill>
                  <a:srgbClr val="00FFF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風魅影</a:t>
            </a:r>
            <a:r>
              <a:rPr lang="en-US" altLang="zh-TW" sz="4800" b="1" dirty="0">
                <a:solidFill>
                  <a:srgbClr val="00FFF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TG</a:t>
            </a:r>
            <a:endParaRPr lang="zh-TW" altLang="en-US" sz="4800" b="1" dirty="0"/>
          </a:p>
        </p:txBody>
      </p:sp>
    </p:spTree>
    <p:extLst>
      <p:ext uri="{BB962C8B-B14F-4D97-AF65-F5344CB8AC3E}">
        <p14:creationId xmlns:p14="http://schemas.microsoft.com/office/powerpoint/2010/main" val="980751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="" xmlns:a16="http://schemas.microsoft.com/office/drawing/2014/main" id="{1F250715-292F-4B46-AD15-CF1618071F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798201"/>
              </p:ext>
            </p:extLst>
          </p:nvPr>
        </p:nvGraphicFramePr>
        <p:xfrm>
          <a:off x="1234766" y="817545"/>
          <a:ext cx="5956866" cy="5108978"/>
        </p:xfrm>
        <a:graphic>
          <a:graphicData uri="http://schemas.openxmlformats.org/drawingml/2006/table">
            <a:tbl>
              <a:tblPr/>
              <a:tblGrid>
                <a:gridCol w="1118905">
                  <a:extLst>
                    <a:ext uri="{9D8B030D-6E8A-4147-A177-3AD203B41FA5}">
                      <a16:colId xmlns="" xmlns:a16="http://schemas.microsoft.com/office/drawing/2014/main" val="3534466507"/>
                    </a:ext>
                  </a:extLst>
                </a:gridCol>
                <a:gridCol w="661378">
                  <a:extLst>
                    <a:ext uri="{9D8B030D-6E8A-4147-A177-3AD203B41FA5}">
                      <a16:colId xmlns="" xmlns:a16="http://schemas.microsoft.com/office/drawing/2014/main" val="1678149647"/>
                    </a:ext>
                  </a:extLst>
                </a:gridCol>
                <a:gridCol w="4176583">
                  <a:extLst>
                    <a:ext uri="{9D8B030D-6E8A-4147-A177-3AD203B41FA5}">
                      <a16:colId xmlns="" xmlns:a16="http://schemas.microsoft.com/office/drawing/2014/main" val="3057525971"/>
                    </a:ext>
                  </a:extLst>
                </a:gridCol>
              </a:tblGrid>
              <a:tr h="234510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zh-TW" alt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風魅影</a:t>
                      </a:r>
                      <a:r>
                        <a:rPr 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TG</a:t>
                      </a:r>
                    </a:p>
                  </a:txBody>
                  <a:tcPr marL="3597" marR="3597" marT="3597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983703884"/>
                  </a:ext>
                </a:extLst>
              </a:tr>
              <a:tr h="175159"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Part no.</a:t>
                      </a:r>
                    </a:p>
                  </a:txBody>
                  <a:tcPr marL="3597" marR="3597" marT="3597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62626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BFC-NVM-300-KKGSK-RP (Black)</a:t>
                      </a:r>
                    </a:p>
                  </a:txBody>
                  <a:tcPr marL="3597" marR="3597" marT="3597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6262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23842590"/>
                  </a:ext>
                </a:extLst>
              </a:tr>
              <a:tr h="175159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BFC-NVM-300-WWGKW-RP (White)</a:t>
                      </a:r>
                    </a:p>
                  </a:txBody>
                  <a:tcPr marL="3597" marR="3597" marT="3597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6262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20773107"/>
                  </a:ext>
                </a:extLst>
              </a:tr>
              <a:tr h="175159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TW" altLang="en-US" sz="1050" b="0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材質</a:t>
                      </a:r>
                      <a:endParaRPr lang="en-US" sz="1050" b="0" i="0" u="none" strike="noStrike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3597" marR="3597" marT="3597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6262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050" b="0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鋼</a:t>
                      </a:r>
                      <a:r>
                        <a:rPr lang="en-US" altLang="zh-TW" sz="1050" b="0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|</a:t>
                      </a:r>
                      <a:r>
                        <a:rPr lang="zh-TW" altLang="en-US" sz="1050" b="0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塑料</a:t>
                      </a:r>
                      <a:r>
                        <a:rPr lang="en-US" altLang="zh-TW" sz="1050" b="0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|</a:t>
                      </a:r>
                      <a:r>
                        <a:rPr lang="zh-TW" altLang="en-US" sz="1050" b="0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玻璃</a:t>
                      </a:r>
                      <a:endParaRPr lang="en-US" sz="1050" b="0" i="0" u="none" strike="noStrike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3597" marR="3597" marT="3597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6262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550203335"/>
                  </a:ext>
                </a:extLst>
              </a:tr>
              <a:tr h="175159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TW" altLang="en-US" sz="1050" b="0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產品尺寸</a:t>
                      </a:r>
                      <a:r>
                        <a:rPr lang="pt-BR" sz="1050" b="0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(W x H x D)</a:t>
                      </a:r>
                    </a:p>
                  </a:txBody>
                  <a:tcPr marL="3597" marR="3597" marT="3597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6262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210mm x 460mm x 437mm</a:t>
                      </a:r>
                    </a:p>
                  </a:txBody>
                  <a:tcPr marL="3597" marR="3597" marT="3597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6262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54897737"/>
                  </a:ext>
                </a:extLst>
              </a:tr>
              <a:tr h="175159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TW" altLang="en-US" sz="1050" b="0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支援主機板類型</a:t>
                      </a:r>
                      <a:endParaRPr lang="en-US" sz="1050" b="0" i="0" u="none" strike="noStrike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3597" marR="3597" marT="3597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6262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Mini-ITX, Micro-ATX, ATX, E-ATX up to 272mm</a:t>
                      </a:r>
                    </a:p>
                  </a:txBody>
                  <a:tcPr marL="3597" marR="3597" marT="3597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6262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34602147"/>
                  </a:ext>
                </a:extLst>
              </a:tr>
              <a:tr h="175159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TW" altLang="en-US" sz="1050" b="0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支援主機板</a:t>
                      </a:r>
                      <a:r>
                        <a:rPr lang="en-US" altLang="zh-TW" sz="1050" b="0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E-ATX</a:t>
                      </a:r>
                      <a:r>
                        <a:rPr lang="zh-TW" altLang="en-US" sz="1050" b="0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最大尺寸</a:t>
                      </a:r>
                      <a:endParaRPr lang="en-US" sz="1050" b="0" i="0" u="none" strike="noStrike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3597" marR="3597" marT="3597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6262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305mm x 272mm</a:t>
                      </a:r>
                    </a:p>
                  </a:txBody>
                  <a:tcPr marL="3597" marR="3597" marT="3597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6262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93497213"/>
                  </a:ext>
                </a:extLst>
              </a:tr>
              <a:tr h="175159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TW" altLang="en-US" sz="1050" b="0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支援</a:t>
                      </a:r>
                      <a:r>
                        <a:rPr lang="en-US" altLang="zh-TW" sz="1050" b="0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CPU</a:t>
                      </a:r>
                      <a:r>
                        <a:rPr lang="zh-TW" altLang="en-US" sz="1050" b="0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散熱器高度</a:t>
                      </a:r>
                      <a:endParaRPr lang="en-US" sz="1050" b="0" i="0" u="none" strike="noStrike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3597" marR="3597" marT="3597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6262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160mm</a:t>
                      </a:r>
                    </a:p>
                  </a:txBody>
                  <a:tcPr marL="3597" marR="3597" marT="3597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6262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24707936"/>
                  </a:ext>
                </a:extLst>
              </a:tr>
              <a:tr h="175159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TW" altLang="en-US" sz="1050" b="0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支援顯示卡長度</a:t>
                      </a:r>
                      <a:endParaRPr lang="en-US" sz="1050" b="0" i="0" u="none" strike="noStrike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3597" marR="3597" marT="3597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6262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340mm</a:t>
                      </a:r>
                    </a:p>
                  </a:txBody>
                  <a:tcPr marL="3597" marR="3597" marT="3597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6262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4129200"/>
                  </a:ext>
                </a:extLst>
              </a:tr>
              <a:tr h="175159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TW" altLang="en-US" sz="1050" b="0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機箱背部 理線空間</a:t>
                      </a:r>
                      <a:endParaRPr lang="en-US" sz="1050" b="0" i="0" u="none" strike="noStrike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3597" marR="3597" marT="3597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6262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23mm</a:t>
                      </a:r>
                    </a:p>
                  </a:txBody>
                  <a:tcPr marL="3597" marR="3597" marT="3597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6262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058007333"/>
                  </a:ext>
                </a:extLst>
              </a:tr>
              <a:tr h="175159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5.25</a:t>
                      </a:r>
                      <a:r>
                        <a:rPr lang="zh-TW" altLang="en-US" sz="1050" b="0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吋磁碟槽</a:t>
                      </a:r>
                      <a:endParaRPr lang="en-US" sz="1050" b="0" i="0" u="none" strike="noStrike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3597" marR="3597" marT="3597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6262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0</a:t>
                      </a:r>
                    </a:p>
                  </a:txBody>
                  <a:tcPr marL="3597" marR="3597" marT="3597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6262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53309117"/>
                  </a:ext>
                </a:extLst>
              </a:tr>
              <a:tr h="175159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3.5</a:t>
                      </a:r>
                      <a:r>
                        <a:rPr lang="zh-TW" altLang="en-US" sz="1050" b="0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吋硬碟槽</a:t>
                      </a:r>
                      <a:endParaRPr lang="en-US" sz="1050" b="0" i="0" u="none" strike="noStrike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3597" marR="3597" marT="3597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6262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</a:t>
                      </a:r>
                    </a:p>
                  </a:txBody>
                  <a:tcPr marL="3597" marR="3597" marT="3597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6262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69271815"/>
                  </a:ext>
                </a:extLst>
              </a:tr>
              <a:tr h="175159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2.5</a:t>
                      </a:r>
                      <a:r>
                        <a:rPr lang="zh-TW" altLang="en-US" sz="1050" b="0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吋硬碟槽</a:t>
                      </a:r>
                      <a:endParaRPr lang="en-US" sz="1050" b="0" i="0" u="none" strike="noStrike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3597" marR="3597" marT="3597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6262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050" b="0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3+2</a:t>
                      </a:r>
                    </a:p>
                  </a:txBody>
                  <a:tcPr marL="3597" marR="3597" marT="3597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6262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82070010"/>
                  </a:ext>
                </a:extLst>
              </a:tr>
              <a:tr h="333192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zh-TW" altLang="en-US" sz="1050" b="0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風扇安裝位置</a:t>
                      </a:r>
                      <a:endParaRPr lang="en-US" sz="1050" b="0" i="0" u="none" strike="noStrike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3597" marR="3597" marT="3597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6262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050" b="0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前方散熱</a:t>
                      </a:r>
                      <a:endParaRPr lang="en-US" sz="1050" b="0" i="0" u="none" strike="noStrike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3597" marR="3597" marT="3597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6262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3 x 120mm or 2 x 140mm</a:t>
                      </a:r>
                    </a:p>
                  </a:txBody>
                  <a:tcPr marL="3597" marR="3597" marT="3597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6262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63960968"/>
                  </a:ext>
                </a:extLst>
              </a:tr>
              <a:tr h="39454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050" b="0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上方散熱</a:t>
                      </a:r>
                      <a:endParaRPr lang="en-US" sz="1050" b="0" i="0" u="none" strike="noStrike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3597" marR="3597" marT="3597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6262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 x 120mm</a:t>
                      </a:r>
                    </a:p>
                  </a:txBody>
                  <a:tcPr marL="3597" marR="3597" marT="3597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6262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2132177"/>
                  </a:ext>
                </a:extLst>
              </a:tr>
              <a:tr h="22336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050" b="0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後方散熱</a:t>
                      </a:r>
                      <a:endParaRPr lang="en-US" sz="1050" b="0" i="0" u="none" strike="noStrike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3597" marR="3597" marT="3597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6262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 x 120mm</a:t>
                      </a:r>
                    </a:p>
                  </a:txBody>
                  <a:tcPr marL="3597" marR="3597" marT="3597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6262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76207393"/>
                  </a:ext>
                </a:extLst>
              </a:tr>
              <a:tr h="25336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TW" altLang="en-US" sz="1050" b="0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內建風扇</a:t>
                      </a:r>
                      <a:endParaRPr lang="en-US" sz="1050" b="0" i="0" u="none" strike="noStrike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3597" marR="3597" marT="3597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6262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050" b="0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前方</a:t>
                      </a:r>
                      <a:endParaRPr lang="en-US" sz="1050" b="0" i="0" u="none" strike="noStrike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3597" marR="3597" marT="3597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6262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 x 120mm Black Fan</a:t>
                      </a:r>
                    </a:p>
                  </a:txBody>
                  <a:tcPr marL="3597" marR="3597" marT="3597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6262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25705683"/>
                  </a:ext>
                </a:extLst>
              </a:tr>
              <a:tr h="249771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050" b="0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後方</a:t>
                      </a:r>
                      <a:endParaRPr lang="en-US" sz="1050" b="0" i="0" u="none" strike="noStrike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3597" marR="3597" marT="3597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6262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 x 120mm Static RGB Fan (+12V 4Pin RGB)</a:t>
                      </a:r>
                    </a:p>
                  </a:txBody>
                  <a:tcPr marL="3597" marR="3597" marT="3597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6262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48224369"/>
                  </a:ext>
                </a:extLst>
              </a:tr>
              <a:tr h="333192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zh-TW" altLang="en-US" sz="1050" b="0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水冷支援</a:t>
                      </a:r>
                      <a:endParaRPr lang="en-US" sz="1050" b="0" i="0" u="none" strike="noStrike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3597" marR="3597" marT="3597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6262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050" b="0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前方</a:t>
                      </a:r>
                      <a:endParaRPr lang="en-US" sz="1050" b="0" i="0" u="none" strike="noStrike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3597" marR="3597" marT="3597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6262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240mm x 1/  280mm x 1/ 360mm x 1 (Thickness up to 35mm/ width up to 141mm)</a:t>
                      </a:r>
                    </a:p>
                  </a:txBody>
                  <a:tcPr marL="3597" marR="3597" marT="3597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6262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59717275"/>
                  </a:ext>
                </a:extLst>
              </a:tr>
              <a:tr h="22336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050" b="0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上方</a:t>
                      </a:r>
                      <a:endParaRPr lang="en-US" sz="1050" b="0" i="0" u="none" strike="noStrike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3597" marR="3597" marT="3597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6262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240mm x 1 (Thickness up to </a:t>
                      </a:r>
                      <a:r>
                        <a:rPr lang="en-US" altLang="zh-TW" sz="1050" b="0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27</a:t>
                      </a:r>
                      <a:r>
                        <a:rPr lang="en-US" sz="1050" b="0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mm/ width up to 125mm)</a:t>
                      </a:r>
                    </a:p>
                  </a:txBody>
                  <a:tcPr marL="3597" marR="3597" marT="3597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6262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7556334"/>
                  </a:ext>
                </a:extLst>
              </a:tr>
              <a:tr h="22336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050" b="0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後方</a:t>
                      </a:r>
                      <a:endParaRPr lang="en-US" sz="1050" b="0" i="0" u="none" strike="noStrike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3597" marR="3597" marT="3597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6262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120mm x 1</a:t>
                      </a:r>
                    </a:p>
                  </a:txBody>
                  <a:tcPr marL="3597" marR="3597" marT="3597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6262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00167335"/>
                  </a:ext>
                </a:extLst>
              </a:tr>
              <a:tr h="175159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PCI-E </a:t>
                      </a:r>
                      <a:r>
                        <a:rPr lang="zh-TW" altLang="en-US" sz="1050" b="0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插槽</a:t>
                      </a:r>
                      <a:endParaRPr lang="en-US" sz="1050" b="0" i="0" u="none" strike="noStrike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3597" marR="3597" marT="3597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6262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7</a:t>
                      </a:r>
                    </a:p>
                  </a:txBody>
                  <a:tcPr marL="3597" marR="3597" marT="3597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6262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47617513"/>
                  </a:ext>
                </a:extLst>
              </a:tr>
              <a:tr h="175159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I/O </a:t>
                      </a:r>
                      <a:r>
                        <a:rPr lang="zh-TW" altLang="en-US" sz="1050" b="0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面板</a:t>
                      </a:r>
                      <a:endParaRPr lang="en-US" sz="1050" b="0" i="0" u="none" strike="noStrike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3597" marR="3597" marT="3597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6262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50" b="0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 x USB 3.0, Audio I/O</a:t>
                      </a:r>
                    </a:p>
                  </a:txBody>
                  <a:tcPr marL="3597" marR="3597" marT="3597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6262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48080314"/>
                  </a:ext>
                </a:extLst>
              </a:tr>
              <a:tr h="175159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TW" altLang="en-US" sz="1050" b="0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電源供應器</a:t>
                      </a:r>
                      <a:endParaRPr lang="en-US" sz="1050" b="0" i="0" u="none" strike="noStrike" dirty="0">
                        <a:solidFill>
                          <a:srgbClr val="FFFFFF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3597" marR="3597" marT="3597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6262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FFFFFF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ATX &amp; Standard / up to 160mm</a:t>
                      </a:r>
                    </a:p>
                  </a:txBody>
                  <a:tcPr marL="3597" marR="3597" marT="3597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6262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35159518"/>
                  </a:ext>
                </a:extLst>
              </a:tr>
            </a:tbl>
          </a:graphicData>
        </a:graphic>
      </p:graphicFrame>
      <p:sp>
        <p:nvSpPr>
          <p:cNvPr id="2" name="矩形 1"/>
          <p:cNvSpPr/>
          <p:nvPr/>
        </p:nvSpPr>
        <p:spPr>
          <a:xfrm>
            <a:off x="7710615" y="2322723"/>
            <a:ext cx="37482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fontAlgn="ctr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TW" altLang="en-US" sz="1100" dirty="0">
                <a:solidFill>
                  <a:srgbClr val="FFFF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高密度網狀濾網</a:t>
            </a:r>
            <a:r>
              <a:rPr lang="zh-TW" altLang="en-US" sz="1100" dirty="0" smtClean="0">
                <a:solidFill>
                  <a:srgbClr val="FFFF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設計</a:t>
            </a:r>
            <a:endParaRPr lang="en-US" altLang="zh-TW" sz="1100" dirty="0" smtClean="0">
              <a:solidFill>
                <a:srgbClr val="FFFFF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171450" indent="-171450" fontAlgn="ctr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TW" altLang="en-US" sz="1100" dirty="0" smtClean="0">
                <a:solidFill>
                  <a:srgbClr val="FFFF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前方</a:t>
            </a:r>
            <a:r>
              <a:rPr lang="zh-TW" altLang="en-US" sz="1100" dirty="0">
                <a:solidFill>
                  <a:srgbClr val="FFFF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及頂部防塵濾網設計</a:t>
            </a:r>
            <a:endParaRPr lang="en-US" altLang="zh-TW" sz="1100" dirty="0">
              <a:solidFill>
                <a:srgbClr val="FFFFF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171450" indent="-171450" fontAlgn="ctr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TW" altLang="en-US" sz="1100" dirty="0">
                <a:solidFill>
                  <a:srgbClr val="FFFF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磁吸式</a:t>
            </a:r>
            <a:r>
              <a:rPr lang="en-US" altLang="zh-TW" sz="1100" dirty="0">
                <a:solidFill>
                  <a:srgbClr val="FFFF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PSU</a:t>
            </a:r>
            <a:r>
              <a:rPr lang="zh-TW" altLang="en-US" sz="1100" dirty="0">
                <a:solidFill>
                  <a:srgbClr val="FFFF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防塵濾</a:t>
            </a:r>
            <a:r>
              <a:rPr lang="zh-TW" altLang="en-US" sz="1100" dirty="0" smtClean="0">
                <a:solidFill>
                  <a:srgbClr val="FFFF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網</a:t>
            </a:r>
            <a:endParaRPr lang="en-US" altLang="zh-TW" sz="1100" dirty="0" smtClean="0">
              <a:solidFill>
                <a:srgbClr val="FFFFF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171450" indent="-171450" fontAlgn="ctr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TW" sz="1100" dirty="0" smtClean="0">
                <a:solidFill>
                  <a:srgbClr val="FFFF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4mm</a:t>
            </a:r>
            <a:r>
              <a:rPr lang="zh-TW" altLang="en-US" sz="1100" dirty="0">
                <a:solidFill>
                  <a:srgbClr val="FFFF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鋼化玻璃側板</a:t>
            </a:r>
            <a:endParaRPr lang="en-US" altLang="zh-TW" sz="1100" dirty="0">
              <a:solidFill>
                <a:srgbClr val="FFFFF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171450" indent="-171450" fontAlgn="ctr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TW" altLang="en-US" sz="1100" dirty="0">
                <a:solidFill>
                  <a:srgbClr val="FFFF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內附一顆黑色</a:t>
            </a:r>
            <a:r>
              <a:rPr lang="en-US" altLang="zh-TW" sz="1100" dirty="0">
                <a:solidFill>
                  <a:srgbClr val="FFFF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120mm</a:t>
            </a:r>
            <a:r>
              <a:rPr lang="zh-TW" altLang="en-US" sz="1100" dirty="0">
                <a:solidFill>
                  <a:srgbClr val="FFFF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風扇及一顆</a:t>
            </a:r>
            <a:r>
              <a:rPr lang="en-US" altLang="zh-TW" sz="1100" dirty="0">
                <a:solidFill>
                  <a:srgbClr val="FFFF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120mm </a:t>
            </a:r>
            <a:r>
              <a:rPr lang="en-US" altLang="zh-TW" sz="1100" dirty="0" smtClean="0">
                <a:solidFill>
                  <a:srgbClr val="FFFF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RGB</a:t>
            </a:r>
            <a:r>
              <a:rPr lang="zh-TW" altLang="en-US" sz="1100" dirty="0">
                <a:solidFill>
                  <a:srgbClr val="FFFF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風扇</a:t>
            </a:r>
            <a:r>
              <a:rPr lang="en-US" altLang="zh-TW" sz="1100" dirty="0">
                <a:solidFill>
                  <a:srgbClr val="FFFF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(4pin+12V)</a:t>
            </a:r>
            <a:endParaRPr lang="en-US" altLang="zh-TW" sz="1100" dirty="0" smtClean="0">
              <a:solidFill>
                <a:srgbClr val="FFFFF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171450" indent="-171450" fontAlgn="ctr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TW" altLang="en-US" sz="1100" dirty="0" smtClean="0">
                <a:solidFill>
                  <a:srgbClr val="FFFF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顯</a:t>
            </a:r>
            <a:r>
              <a:rPr lang="zh-TW" altLang="en-US" sz="1100" dirty="0">
                <a:solidFill>
                  <a:srgbClr val="FFFF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卡支援長度最高達</a:t>
            </a:r>
            <a:r>
              <a:rPr lang="en-US" altLang="zh-TW" sz="1100" dirty="0" smtClean="0">
                <a:solidFill>
                  <a:srgbClr val="FFFF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340mm</a:t>
            </a:r>
          </a:p>
          <a:p>
            <a:pPr marL="171450" indent="-171450" fontAlgn="ctr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TW" altLang="en-US" sz="1100" dirty="0" smtClean="0">
                <a:solidFill>
                  <a:srgbClr val="FFFF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雙</a:t>
            </a:r>
            <a:r>
              <a:rPr lang="en-US" altLang="zh-TW" sz="1100" dirty="0">
                <a:solidFill>
                  <a:srgbClr val="FFFF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USB</a:t>
            </a:r>
            <a:r>
              <a:rPr lang="zh-TW" altLang="en-US" sz="1100" dirty="0">
                <a:solidFill>
                  <a:srgbClr val="FFFF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1100" dirty="0">
                <a:solidFill>
                  <a:srgbClr val="FFFF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3.0</a:t>
            </a:r>
            <a:r>
              <a:rPr lang="zh-TW" altLang="en-US" sz="1100" dirty="0">
                <a:solidFill>
                  <a:srgbClr val="FFFF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插槽</a:t>
            </a:r>
            <a:endParaRPr lang="en-US" altLang="zh-TW" sz="1100" dirty="0">
              <a:solidFill>
                <a:srgbClr val="FFFFF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7568" y="154644"/>
            <a:ext cx="1487786" cy="337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82374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9279" y="1828423"/>
            <a:ext cx="2033020" cy="460746"/>
          </a:xfrm>
          <a:prstGeom prst="rect">
            <a:avLst/>
          </a:prstGeom>
        </p:spPr>
      </p:pic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5436" r="975" b="16479"/>
          <a:stretch/>
        </p:blipFill>
        <p:spPr>
          <a:xfrm>
            <a:off x="2302209" y="2393004"/>
            <a:ext cx="3621935" cy="2490281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54" t="14371" r="-1" b="13820"/>
          <a:stretch/>
        </p:blipFill>
        <p:spPr>
          <a:xfrm>
            <a:off x="6235430" y="2354094"/>
            <a:ext cx="3644679" cy="2626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217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tile tx="0" ty="0" sx="100000" sy="100000" flip="none" algn="t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871836" y="2434036"/>
            <a:ext cx="4457558" cy="2274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TW" altLang="en-US" sz="1200" dirty="0">
                <a:solidFill>
                  <a:srgbClr val="00FFF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風魅影</a:t>
            </a:r>
            <a:r>
              <a:rPr lang="en-US" altLang="zh-TW" sz="1200" dirty="0">
                <a:solidFill>
                  <a:srgbClr val="00FFF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TG</a:t>
            </a:r>
            <a:r>
              <a:rPr lang="zh-TW" altLang="en-US" sz="1200" dirty="0">
                <a:solidFill>
                  <a:srgbClr val="00FFF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是</a:t>
            </a:r>
            <a:r>
              <a:rPr lang="en-US" altLang="zh-TW" sz="1200" dirty="0">
                <a:solidFill>
                  <a:srgbClr val="00FFF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BitFenix</a:t>
            </a:r>
            <a:r>
              <a:rPr lang="zh-TW" altLang="en-US" sz="1200" dirty="0">
                <a:solidFill>
                  <a:srgbClr val="00FFF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諾瓦星系列的後續之作，經過全新的外觀設計。考量市場對散熱的需求加強了風魅影在這方面的能力，在性能、外觀以及擴充性方面取得了完美的平衡。 風魅影</a:t>
            </a:r>
            <a:r>
              <a:rPr lang="en-US" altLang="zh-TW" sz="1200" dirty="0">
                <a:solidFill>
                  <a:srgbClr val="00FFF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TG</a:t>
            </a:r>
            <a:r>
              <a:rPr lang="zh-TW" altLang="en-US" sz="1200" dirty="0">
                <a:solidFill>
                  <a:srgbClr val="00FFF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在外觀設計上延續了</a:t>
            </a:r>
            <a:r>
              <a:rPr lang="en-US" altLang="zh-TW" sz="1200" dirty="0">
                <a:solidFill>
                  <a:srgbClr val="00FFF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BitFenix</a:t>
            </a:r>
            <a:r>
              <a:rPr lang="zh-TW" altLang="en-US" sz="1200" dirty="0">
                <a:solidFill>
                  <a:srgbClr val="00FFF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長期以來一貫的簡約風格。 風魅影</a:t>
            </a:r>
            <a:r>
              <a:rPr lang="en-US" altLang="zh-TW" sz="1200" dirty="0">
                <a:solidFill>
                  <a:srgbClr val="00FFF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TG</a:t>
            </a:r>
            <a:r>
              <a:rPr lang="zh-TW" altLang="en-US" sz="1200" dirty="0">
                <a:solidFill>
                  <a:srgbClr val="00FFF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的設計核心是「簡潔」，在內部空間結構設計與簡約時尚的外觀設計都兼顧了這項核心。風魅影</a:t>
            </a:r>
            <a:r>
              <a:rPr lang="en-US" altLang="zh-TW" sz="1200" dirty="0">
                <a:solidFill>
                  <a:srgbClr val="00FFF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TG</a:t>
            </a:r>
            <a:r>
              <a:rPr lang="zh-TW" altLang="en-US" sz="1200" dirty="0">
                <a:solidFill>
                  <a:srgbClr val="00FFF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在設計方面增強了安裝的便利性，包含減噪材料</a:t>
            </a:r>
            <a:r>
              <a:rPr lang="en-US" altLang="zh-TW" sz="1200" dirty="0">
                <a:solidFill>
                  <a:srgbClr val="00FFF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200" dirty="0">
                <a:solidFill>
                  <a:srgbClr val="00FFF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鋼化玻璃側板內側泡棉</a:t>
            </a:r>
            <a:r>
              <a:rPr lang="en-US" altLang="zh-TW" sz="1200" dirty="0">
                <a:solidFill>
                  <a:srgbClr val="00FFF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sz="1200" dirty="0">
                <a:solidFill>
                  <a:srgbClr val="00FFF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以及可輕鬆拆卸的高密度網狀前面板和電源艙的設計。</a:t>
            </a:r>
            <a:endParaRPr lang="en-US" altLang="zh-TW" sz="1200" dirty="0">
              <a:solidFill>
                <a:srgbClr val="00FFF8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Arial Unicode MS" panose="020B0604020202020204" pitchFamily="34" charset="-120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43464" y="1449246"/>
            <a:ext cx="2815190" cy="4120446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7237" y="1366867"/>
            <a:ext cx="3056612" cy="4474461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7568" y="154644"/>
            <a:ext cx="1487786" cy="337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420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tile tx="0" ty="0" sx="100000" sy="100000" flip="none" algn="t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645127" y="3213168"/>
            <a:ext cx="469837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TW" sz="11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 panose="020B0604020202020204" pitchFamily="34" charset="-120"/>
              </a:rPr>
              <a:t>BitFenix</a:t>
            </a:r>
            <a:r>
              <a:rPr lang="zh-TW" altLang="en-US" sz="11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 panose="020B0604020202020204" pitchFamily="34" charset="-120"/>
              </a:rPr>
              <a:t>風魅影</a:t>
            </a:r>
            <a:r>
              <a:rPr lang="en-US" altLang="zh-TW" sz="11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 panose="020B0604020202020204" pitchFamily="34" charset="-120"/>
              </a:rPr>
              <a:t>TG</a:t>
            </a:r>
            <a:r>
              <a:rPr lang="zh-TW" altLang="en-US" sz="11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 panose="020B0604020202020204" pitchFamily="34" charset="-120"/>
              </a:rPr>
              <a:t>是一款符合大眾的全新機箱，具有出色的氣流和優雅的外觀，能滿足大多數玩家的使用需求。 憑藉整潔的內部結構設計，優秀的氣流和良好的兼容性，在性能和外觀方面實現了極佳的平衡。風魅影</a:t>
            </a:r>
            <a:r>
              <a:rPr lang="en-US" altLang="zh-TW" sz="11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 panose="020B0604020202020204" pitchFamily="34" charset="-120"/>
              </a:rPr>
              <a:t>TG</a:t>
            </a:r>
            <a:r>
              <a:rPr lang="zh-TW" altLang="en-US" sz="11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 panose="020B0604020202020204" pitchFamily="34" charset="-120"/>
              </a:rPr>
              <a:t>的前面板使用了雙層濾網的設計，易於安裝和清理，能更好的過濾灰塵。</a:t>
            </a:r>
            <a:endParaRPr lang="en-US" altLang="zh-TW" sz="11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Arial Unicode MS" panose="020B0604020202020204" pitchFamily="34" charset="-12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45127" y="2420021"/>
            <a:ext cx="271305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100" b="1" dirty="0">
                <a:solidFill>
                  <a:srgbClr val="00FFF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前面板大面積濾</a:t>
            </a:r>
            <a:r>
              <a:rPr lang="zh-TW" altLang="en-US" sz="2100" b="1" dirty="0" smtClean="0">
                <a:solidFill>
                  <a:srgbClr val="00FFF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網</a:t>
            </a:r>
            <a:endParaRPr lang="en-US" altLang="zh-TW" sz="2100" b="1" dirty="0" smtClean="0">
              <a:solidFill>
                <a:srgbClr val="00FFF8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100" b="1" dirty="0" smtClean="0">
                <a:solidFill>
                  <a:srgbClr val="00FFF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帶來</a:t>
            </a:r>
            <a:r>
              <a:rPr lang="zh-TW" altLang="en-US" sz="2100" b="1" dirty="0">
                <a:solidFill>
                  <a:srgbClr val="00FFF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優秀的散熱效果</a:t>
            </a:r>
            <a:endParaRPr lang="en-US" altLang="zh-TW" sz="2100" b="1" dirty="0">
              <a:solidFill>
                <a:srgbClr val="00FFF8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7568" y="154644"/>
            <a:ext cx="1487786" cy="337179"/>
          </a:xfrm>
          <a:prstGeom prst="rect">
            <a:avLst/>
          </a:prstGeom>
        </p:spPr>
      </p:pic>
      <p:pic>
        <p:nvPicPr>
          <p:cNvPr id="10" name="圖片 9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21923" y="937004"/>
            <a:ext cx="2110537" cy="4501788"/>
          </a:xfrm>
          <a:prstGeom prst="rect">
            <a:avLst/>
          </a:prstGeom>
          <a:effectLst>
            <a:reflection blurRad="6350" stA="80000" endPos="20000" dir="5400000" sy="-100000" algn="bl" rotWithShape="0"/>
          </a:effectLst>
        </p:spPr>
      </p:pic>
      <p:pic>
        <p:nvPicPr>
          <p:cNvPr id="11" name="圖片 10"/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15354" y="957801"/>
            <a:ext cx="2006569" cy="4480991"/>
          </a:xfrm>
          <a:prstGeom prst="rect">
            <a:avLst/>
          </a:prstGeom>
          <a:effectLst>
            <a:reflection blurRad="6350" stA="52000" endA="300" endPos="20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8073954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306963" y="3310640"/>
            <a:ext cx="3722131" cy="827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TW" altLang="en-US" sz="1100" dirty="0">
                <a:solidFill>
                  <a:schemeClr val="bg1"/>
                </a:solidFill>
                <a:ea typeface="Arial Unicode MS" panose="020B0604020202020204" pitchFamily="34" charset="-120"/>
                <a:cs typeface="Arial Unicode MS" panose="020B0604020202020204" pitchFamily="34" charset="-120"/>
              </a:rPr>
              <a:t>風魅影</a:t>
            </a:r>
            <a:r>
              <a:rPr lang="en-US" altLang="zh-TW" sz="1100" dirty="0">
                <a:solidFill>
                  <a:schemeClr val="bg1"/>
                </a:solidFill>
                <a:ea typeface="Arial Unicode MS" panose="020B0604020202020204" pitchFamily="34" charset="-120"/>
                <a:cs typeface="Arial Unicode MS" panose="020B0604020202020204" pitchFamily="34" charset="-120"/>
              </a:rPr>
              <a:t>TG</a:t>
            </a:r>
            <a:r>
              <a:rPr lang="zh-TW" altLang="en-US" sz="1100" dirty="0">
                <a:solidFill>
                  <a:schemeClr val="bg1"/>
                </a:solidFill>
                <a:ea typeface="Arial Unicode MS" panose="020B0604020202020204" pitchFamily="34" charset="-120"/>
                <a:cs typeface="Arial Unicode MS" panose="020B0604020202020204" pitchFamily="34" charset="-120"/>
              </a:rPr>
              <a:t>的左側板使用的是</a:t>
            </a:r>
            <a:r>
              <a:rPr lang="en-US" altLang="zh-TW" sz="1100" dirty="0">
                <a:solidFill>
                  <a:schemeClr val="bg1"/>
                </a:solidFill>
                <a:ea typeface="Arial Unicode MS" panose="020B0604020202020204" pitchFamily="34" charset="-120"/>
                <a:cs typeface="Arial Unicode MS" panose="020B0604020202020204" pitchFamily="34" charset="-120"/>
              </a:rPr>
              <a:t>4mm</a:t>
            </a:r>
            <a:r>
              <a:rPr lang="zh-TW" altLang="en-US" sz="1100" dirty="0">
                <a:solidFill>
                  <a:schemeClr val="bg1"/>
                </a:solidFill>
                <a:ea typeface="Arial Unicode MS" panose="020B0604020202020204" pitchFamily="34" charset="-120"/>
                <a:cs typeface="Arial Unicode MS" panose="020B0604020202020204" pitchFamily="34" charset="-120"/>
              </a:rPr>
              <a:t>高品質的鋼化玻璃</a:t>
            </a:r>
            <a:r>
              <a:rPr lang="en-US" altLang="zh-TW" sz="1100" dirty="0">
                <a:solidFill>
                  <a:schemeClr val="bg1"/>
                </a:solidFill>
                <a:ea typeface="Arial Unicode MS" panose="020B0604020202020204" pitchFamily="34" charset="-120"/>
                <a:cs typeface="Arial Unicode MS" panose="020B0604020202020204" pitchFamily="34" charset="-120"/>
              </a:rPr>
              <a:t> </a:t>
            </a:r>
            <a:r>
              <a:rPr lang="zh-TW" altLang="en-US" sz="1100" dirty="0">
                <a:solidFill>
                  <a:schemeClr val="bg1"/>
                </a:solidFill>
                <a:ea typeface="Arial Unicode MS" panose="020B0604020202020204" pitchFamily="34" charset="-120"/>
                <a:cs typeface="Arial Unicode MS" panose="020B0604020202020204" pitchFamily="34" charset="-120"/>
              </a:rPr>
              <a:t>，不僅提升了風魅影</a:t>
            </a:r>
            <a:r>
              <a:rPr lang="en-US" altLang="zh-TW" sz="1100" dirty="0">
                <a:solidFill>
                  <a:schemeClr val="bg1"/>
                </a:solidFill>
                <a:ea typeface="Arial Unicode MS" panose="020B0604020202020204" pitchFamily="34" charset="-120"/>
                <a:cs typeface="Arial Unicode MS" panose="020B0604020202020204" pitchFamily="34" charset="-120"/>
              </a:rPr>
              <a:t>TG</a:t>
            </a:r>
            <a:r>
              <a:rPr lang="zh-TW" altLang="en-US" sz="1100" dirty="0">
                <a:solidFill>
                  <a:schemeClr val="bg1"/>
                </a:solidFill>
                <a:ea typeface="Arial Unicode MS" panose="020B0604020202020204" pitchFamily="34" charset="-120"/>
                <a:cs typeface="Arial Unicode MS" panose="020B0604020202020204" pitchFamily="34" charset="-120"/>
              </a:rPr>
              <a:t>整體的質感，還能讓玩家盡情地展示自己的裝機風格。</a:t>
            </a:r>
            <a:endParaRPr lang="en-US" altLang="zh-TW" sz="1100" dirty="0">
              <a:solidFill>
                <a:schemeClr val="bg1"/>
              </a:solidFill>
              <a:ea typeface="Arial Unicode MS" panose="020B0604020202020204" pitchFamily="34" charset="-120"/>
              <a:cs typeface="Arial Unicode MS" panose="020B0604020202020204" pitchFamily="34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06963" y="2805598"/>
            <a:ext cx="38882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400" b="1" dirty="0">
                <a:solidFill>
                  <a:srgbClr val="00FFF8"/>
                </a:solidFill>
                <a:ea typeface="微軟正黑體" panose="020B0604030504040204" pitchFamily="34" charset="-120"/>
              </a:rPr>
              <a:t>透明灰色</a:t>
            </a:r>
            <a:r>
              <a:rPr lang="en-US" altLang="zh-TW" sz="2400" b="1" dirty="0">
                <a:solidFill>
                  <a:srgbClr val="00FFF8"/>
                </a:solidFill>
                <a:ea typeface="微軟正黑體" panose="020B0604030504040204" pitchFamily="34" charset="-120"/>
              </a:rPr>
              <a:t>4mm</a:t>
            </a:r>
            <a:r>
              <a:rPr lang="zh-TW" altLang="en-US" sz="2400" b="1" dirty="0">
                <a:solidFill>
                  <a:srgbClr val="00FFF8"/>
                </a:solidFill>
                <a:ea typeface="微軟正黑體" panose="020B0604030504040204" pitchFamily="34" charset="-120"/>
              </a:rPr>
              <a:t>鋼化玻璃側板</a:t>
            </a:r>
            <a:endParaRPr lang="en-US" altLang="zh-TW" sz="2400" b="1" dirty="0">
              <a:solidFill>
                <a:srgbClr val="00FFF8"/>
              </a:solidFill>
              <a:ea typeface="微軟正黑體" panose="020B0604030504040204" pitchFamily="34" charset="-120"/>
            </a:endParaRPr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7568" y="154644"/>
            <a:ext cx="1487786" cy="337179"/>
          </a:xfrm>
          <a:prstGeom prst="rect">
            <a:avLst/>
          </a:prstGeom>
        </p:spPr>
      </p:pic>
      <p:pic>
        <p:nvPicPr>
          <p:cNvPr id="3" name="圖片 2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29707" y="1095633"/>
            <a:ext cx="3400331" cy="3419930"/>
          </a:xfrm>
          <a:prstGeom prst="rect">
            <a:avLst/>
          </a:prstGeom>
          <a:effectLst>
            <a:reflection blurRad="6350" stA="30000" endPos="20000" dir="5400000" sy="-100000" algn="bl" rotWithShape="0"/>
          </a:effectLst>
        </p:spPr>
      </p:pic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89890" y="1918192"/>
            <a:ext cx="3364911" cy="3482588"/>
          </a:xfrm>
          <a:prstGeom prst="rect">
            <a:avLst/>
          </a:prstGeom>
          <a:effectLst>
            <a:reflection blurRad="6350" stA="30000" endPos="20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4363765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79528" y="3895744"/>
            <a:ext cx="3741900" cy="1330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TW" altLang="en-US" sz="11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風魅影</a:t>
            </a:r>
            <a:r>
              <a:rPr lang="en-US" altLang="zh-TW" sz="11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TG</a:t>
            </a:r>
            <a:r>
              <a:rPr lang="zh-TW" altLang="en-US" sz="11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mo"/>
                <a:sym typeface="Arimo"/>
              </a:rPr>
              <a:t>配有完全遮蔽式的電源艙設計，並且擁有</a:t>
            </a:r>
            <a:r>
              <a:rPr lang="en-US" altLang="zh-TW" sz="11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mo"/>
                <a:sym typeface="Arimo"/>
              </a:rPr>
              <a:t>23mm</a:t>
            </a:r>
            <a:r>
              <a:rPr lang="zh-TW" altLang="en-US" sz="11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mo"/>
                <a:sym typeface="Arimo"/>
              </a:rPr>
              <a:t>的空間可用於理線，能讓玩家在理線時能更輕鬆的美化機箱內部。在擴充性方面，可安裝最多</a:t>
            </a:r>
            <a:r>
              <a:rPr lang="en-US" altLang="zh-TW" sz="11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mo"/>
                <a:sym typeface="Arimo"/>
              </a:rPr>
              <a:t>2</a:t>
            </a:r>
            <a:r>
              <a:rPr lang="zh-TW" altLang="en-US" sz="11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mo"/>
                <a:sym typeface="Arimo"/>
              </a:rPr>
              <a:t>個</a:t>
            </a:r>
            <a:r>
              <a:rPr lang="en-US" altLang="zh-TW" sz="11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mo"/>
                <a:sym typeface="Arimo"/>
              </a:rPr>
              <a:t>3.5</a:t>
            </a:r>
            <a:r>
              <a:rPr lang="zh-TW" altLang="en-US" sz="11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mo"/>
                <a:sym typeface="Arimo"/>
              </a:rPr>
              <a:t>吋的硬碟以及</a:t>
            </a:r>
            <a:r>
              <a:rPr lang="en-US" altLang="zh-TW" sz="11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mo"/>
                <a:sym typeface="Arimo"/>
              </a:rPr>
              <a:t>3</a:t>
            </a:r>
            <a:r>
              <a:rPr lang="zh-TW" altLang="en-US" sz="11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mo"/>
                <a:sym typeface="Arimo"/>
              </a:rPr>
              <a:t>個</a:t>
            </a:r>
            <a:r>
              <a:rPr lang="en-US" altLang="zh-TW" sz="11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mo"/>
                <a:sym typeface="Arimo"/>
              </a:rPr>
              <a:t>2.5</a:t>
            </a:r>
            <a:r>
              <a:rPr lang="zh-TW" altLang="en-US" sz="11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mo"/>
                <a:sym typeface="Arimo"/>
              </a:rPr>
              <a:t>吋硬碟在主板背板。在顯示卡的部分可安裝長度</a:t>
            </a:r>
            <a:r>
              <a:rPr lang="en-US" altLang="zh-TW" sz="11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mo"/>
                <a:sym typeface="Arimo"/>
              </a:rPr>
              <a:t>340mm</a:t>
            </a:r>
            <a:r>
              <a:rPr lang="zh-TW" altLang="en-US" sz="11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mo"/>
                <a:sym typeface="Arimo"/>
              </a:rPr>
              <a:t>以內的顯卡。</a:t>
            </a:r>
            <a:endParaRPr lang="en-US" altLang="zh-TW" sz="11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Arial Unicode MS" panose="020B0604020202020204" pitchFamily="34" charset="-12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79528" y="3043523"/>
            <a:ext cx="374189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400" b="1" dirty="0">
                <a:solidFill>
                  <a:srgbClr val="00FFF8"/>
                </a:solidFill>
                <a:ea typeface="微軟正黑體" panose="020B0604030504040204" pitchFamily="34" charset="-120"/>
              </a:rPr>
              <a:t>背部擁有</a:t>
            </a:r>
            <a:r>
              <a:rPr lang="en-US" altLang="zh-TW" sz="2400" b="1" dirty="0">
                <a:solidFill>
                  <a:srgbClr val="00FFF8"/>
                </a:solidFill>
                <a:ea typeface="微軟正黑體" panose="020B0604030504040204" pitchFamily="34" charset="-120"/>
              </a:rPr>
              <a:t>23mm</a:t>
            </a:r>
            <a:r>
              <a:rPr lang="zh-TW" altLang="en-US" sz="2400" b="1" dirty="0">
                <a:solidFill>
                  <a:srgbClr val="00FFF8"/>
                </a:solidFill>
                <a:ea typeface="微軟正黑體" panose="020B0604030504040204" pitchFamily="34" charset="-120"/>
              </a:rPr>
              <a:t>理線</a:t>
            </a:r>
            <a:r>
              <a:rPr lang="zh-TW" altLang="en-US" sz="2400" b="1" dirty="0" smtClean="0">
                <a:solidFill>
                  <a:srgbClr val="00FFF8"/>
                </a:solidFill>
                <a:ea typeface="微軟正黑體" panose="020B0604030504040204" pitchFamily="34" charset="-120"/>
              </a:rPr>
              <a:t>空間</a:t>
            </a:r>
            <a:endParaRPr lang="en-US" altLang="zh-TW" sz="2400" b="1" dirty="0" smtClean="0">
              <a:solidFill>
                <a:srgbClr val="00FFF8"/>
              </a:solidFill>
              <a:ea typeface="微軟正黑體" panose="020B0604030504040204" pitchFamily="34" charset="-120"/>
            </a:endParaRPr>
          </a:p>
          <a:p>
            <a:r>
              <a:rPr lang="zh-TW" altLang="en-US" sz="2400" b="1" dirty="0" smtClean="0">
                <a:solidFill>
                  <a:srgbClr val="00FFF8"/>
                </a:solidFill>
                <a:ea typeface="微軟正黑體" panose="020B0604030504040204" pitchFamily="34" charset="-120"/>
              </a:rPr>
              <a:t>和</a:t>
            </a:r>
            <a:r>
              <a:rPr lang="zh-TW" altLang="en-US" sz="2400" b="1" dirty="0">
                <a:solidFill>
                  <a:srgbClr val="00FFF8"/>
                </a:solidFill>
                <a:ea typeface="微軟正黑體" panose="020B0604030504040204" pitchFamily="34" charset="-120"/>
              </a:rPr>
              <a:t>完美的硬碟擴充性</a:t>
            </a:r>
            <a:endParaRPr lang="en-US" altLang="zh-TW" sz="2400" b="1" dirty="0">
              <a:solidFill>
                <a:srgbClr val="00FFF8"/>
              </a:solidFill>
              <a:ea typeface="微軟正黑體" panose="020B0604030504040204" pitchFamily="34" charset="-120"/>
            </a:endParaRPr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66684" y="811072"/>
            <a:ext cx="5295900" cy="5295900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7568" y="154644"/>
            <a:ext cx="1487786" cy="337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9702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68FA71B-64E5-465C-AF05-9486D00379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361" y="2327926"/>
            <a:ext cx="2795903" cy="1325563"/>
          </a:xfrm>
        </p:spPr>
        <p:txBody>
          <a:bodyPr>
            <a:normAutofit/>
          </a:bodyPr>
          <a:lstStyle/>
          <a:p>
            <a:r>
              <a:rPr lang="zh-TW" altLang="en-US" sz="2400" b="1" dirty="0">
                <a:solidFill>
                  <a:srgbClr val="00FFF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附贈多</a:t>
            </a:r>
            <a:r>
              <a:rPr lang="zh-TW" altLang="en-US" sz="2400" b="1" dirty="0" smtClean="0">
                <a:solidFill>
                  <a:srgbClr val="00FFF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品牌</a:t>
            </a:r>
            <a:r>
              <a:rPr lang="en-US" altLang="zh-TW" sz="2400" b="1" dirty="0" smtClean="0">
                <a:solidFill>
                  <a:srgbClr val="00FFF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2400" b="1" dirty="0" smtClean="0">
                <a:solidFill>
                  <a:srgbClr val="00FFF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2400" b="1" dirty="0" smtClean="0">
                <a:solidFill>
                  <a:srgbClr val="00FFF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主</a:t>
            </a:r>
            <a:r>
              <a:rPr lang="zh-TW" altLang="en-US" sz="2400" b="1" dirty="0">
                <a:solidFill>
                  <a:srgbClr val="00FFF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板認證</a:t>
            </a:r>
            <a:r>
              <a:rPr lang="en-US" altLang="zh-TW" sz="2400" b="1" dirty="0">
                <a:solidFill>
                  <a:srgbClr val="00FFF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RGB</a:t>
            </a:r>
            <a:r>
              <a:rPr lang="zh-TW" altLang="en-US" sz="2400" b="1" dirty="0" smtClean="0">
                <a:solidFill>
                  <a:srgbClr val="00FFF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風扇</a:t>
            </a:r>
            <a:r>
              <a:rPr lang="en-US" altLang="zh-TW" sz="2400" b="1" dirty="0" smtClean="0">
                <a:solidFill>
                  <a:srgbClr val="00FFF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2400" b="1" dirty="0" smtClean="0">
                <a:solidFill>
                  <a:srgbClr val="00FFF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en-US" altLang="zh-TW" sz="2400" b="1" dirty="0" err="1" smtClean="0">
                <a:solidFill>
                  <a:srgbClr val="00FFF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Spectre</a:t>
            </a:r>
            <a:r>
              <a:rPr lang="en-US" altLang="zh-TW" sz="2400" b="1" dirty="0" smtClean="0">
                <a:solidFill>
                  <a:srgbClr val="00FFF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2400" b="1" dirty="0">
                <a:solidFill>
                  <a:srgbClr val="00FFF8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RGB Fan</a:t>
            </a:r>
            <a:endParaRPr lang="en-US" sz="2400" b="1" dirty="0">
              <a:solidFill>
                <a:srgbClr val="00FFF8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DD1C63E-AD71-4C99-881D-8A9C7400EF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7619" y="3692462"/>
            <a:ext cx="2999938" cy="2046286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zh-TW" altLang="en-US" sz="11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風魅影</a:t>
            </a:r>
            <a:r>
              <a:rPr lang="en-US" altLang="zh-TW" sz="11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TG</a:t>
            </a:r>
            <a:r>
              <a:rPr lang="zh-TW" altLang="en-US" sz="11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總共附贈</a:t>
            </a:r>
            <a:r>
              <a:rPr lang="en-US" altLang="zh-TW" sz="11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r>
              <a:rPr lang="zh-TW" altLang="en-US" sz="11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個風扇，其中後部為</a:t>
            </a:r>
            <a:r>
              <a:rPr lang="en-US" altLang="zh-TW" sz="11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RGB</a:t>
            </a:r>
            <a:r>
              <a:rPr lang="zh-TW" altLang="en-US" sz="11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11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4Pin</a:t>
            </a:r>
            <a:r>
              <a:rPr lang="zh-TW" altLang="en-US" sz="11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風扇，可支援</a:t>
            </a:r>
            <a:r>
              <a:rPr lang="en-US" altLang="zh-TW" sz="11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ASUS AURA SYNC, MSI MISTIC LIGHT SYNC, GIGABYTE RGB Fusion</a:t>
            </a:r>
            <a:r>
              <a:rPr lang="zh-TW" altLang="en-US" sz="11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和 </a:t>
            </a:r>
            <a:r>
              <a:rPr lang="en-US" altLang="zh-TW" sz="11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ASRock POLYCHROME RGB</a:t>
            </a:r>
            <a:r>
              <a:rPr lang="zh-TW" altLang="en-US" sz="11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，若您的主板有支援以上的軟體，則可透過軟體同時控制主板</a:t>
            </a:r>
            <a:r>
              <a:rPr lang="en-US" altLang="zh-TW" sz="11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/</a:t>
            </a:r>
            <a:r>
              <a:rPr lang="zh-TW" altLang="en-US" sz="11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顯示卡</a:t>
            </a:r>
            <a:r>
              <a:rPr lang="en-US" altLang="zh-TW" sz="11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/</a:t>
            </a:r>
            <a:r>
              <a:rPr lang="zh-TW" altLang="en-US" sz="11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滑鼠</a:t>
            </a:r>
            <a:r>
              <a:rPr lang="en-US" altLang="zh-TW" sz="11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/</a:t>
            </a:r>
            <a:r>
              <a:rPr lang="zh-TW" altLang="en-US" sz="11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鍵盤</a:t>
            </a:r>
            <a:r>
              <a:rPr lang="en-US" altLang="zh-TW" sz="11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/</a:t>
            </a:r>
            <a:r>
              <a:rPr lang="zh-TW" altLang="en-US" sz="11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風扇</a:t>
            </a:r>
            <a:r>
              <a:rPr lang="en-US" altLang="zh-TW" sz="11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/</a:t>
            </a:r>
            <a:r>
              <a:rPr lang="zh-TW" altLang="en-US" sz="11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燈條。</a:t>
            </a:r>
            <a:endParaRPr lang="en-US" sz="11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22" name="群組 21"/>
          <p:cNvGrpSpPr/>
          <p:nvPr/>
        </p:nvGrpSpPr>
        <p:grpSpPr>
          <a:xfrm>
            <a:off x="3963820" y="2327926"/>
            <a:ext cx="3033832" cy="3680720"/>
            <a:chOff x="1152009" y="1388902"/>
            <a:chExt cx="3378072" cy="4098361"/>
          </a:xfrm>
        </p:grpSpPr>
        <p:pic>
          <p:nvPicPr>
            <p:cNvPr id="23" name="圖片 22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824465" y="1716446"/>
              <a:ext cx="3794172" cy="3139084"/>
            </a:xfrm>
            <a:prstGeom prst="rect">
              <a:avLst/>
            </a:prstGeom>
          </p:spPr>
        </p:pic>
        <p:pic>
          <p:nvPicPr>
            <p:cNvPr id="24" name="圖片 2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70700" y="3901049"/>
              <a:ext cx="1550850" cy="1543173"/>
            </a:xfrm>
            <a:prstGeom prst="ellipse">
              <a:avLst/>
            </a:prstGeom>
            <a:ln w="28575" cap="rnd">
              <a:solidFill>
                <a:schemeClr val="accent1">
                  <a:lumMod val="40000"/>
                  <a:lumOff val="60000"/>
                </a:schemeClr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  <p:sp>
          <p:nvSpPr>
            <p:cNvPr id="25" name="矩形 24"/>
            <p:cNvSpPr/>
            <p:nvPr/>
          </p:nvSpPr>
          <p:spPr>
            <a:xfrm>
              <a:off x="2491208" y="5225653"/>
              <a:ext cx="2038873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/>
              <a:r>
                <a:rPr lang="en-US" altLang="zh-TW" sz="1100" dirty="0">
                  <a:solidFill>
                    <a:srgbClr val="CCFFFF"/>
                  </a:solidFill>
                  <a:latin typeface="Roboto Condensed" panose="02000000000000000000" pitchFamily="2" charset="0"/>
                </a:rPr>
                <a:t>4 pin +12V static RGB header</a:t>
              </a:r>
            </a:p>
          </p:txBody>
        </p:sp>
      </p:grpSp>
      <p:pic>
        <p:nvPicPr>
          <p:cNvPr id="15" name="圖片 1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7568" y="154644"/>
            <a:ext cx="1487786" cy="337179"/>
          </a:xfrm>
          <a:prstGeom prst="rect">
            <a:avLst/>
          </a:prstGeom>
        </p:spPr>
      </p:pic>
      <p:grpSp>
        <p:nvGrpSpPr>
          <p:cNvPr id="8" name="群組 7"/>
          <p:cNvGrpSpPr/>
          <p:nvPr/>
        </p:nvGrpSpPr>
        <p:grpSpPr>
          <a:xfrm>
            <a:off x="3756073" y="363318"/>
            <a:ext cx="6192618" cy="1802174"/>
            <a:chOff x="4662616" y="407183"/>
            <a:chExt cx="6192618" cy="1802174"/>
          </a:xfrm>
        </p:grpSpPr>
        <p:pic>
          <p:nvPicPr>
            <p:cNvPr id="10" name="Picture 9" descr="A close up of a sign&#10;&#10;Description automatically generated">
              <a:extLst>
                <a:ext uri="{FF2B5EF4-FFF2-40B4-BE49-F238E27FC236}">
                  <a16:creationId xmlns="" xmlns:a16="http://schemas.microsoft.com/office/drawing/2014/main" id="{38AADFBA-4945-487A-88F5-06446E9D975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793621" y="654708"/>
              <a:ext cx="1554649" cy="1554649"/>
            </a:xfrm>
            <a:prstGeom prst="rect">
              <a:avLst/>
            </a:prstGeom>
          </p:spPr>
        </p:pic>
        <p:pic>
          <p:nvPicPr>
            <p:cNvPr id="12" name="Picture 11" descr="A close up of a sign&#10;&#10;Description automatically generated">
              <a:extLst>
                <a:ext uri="{FF2B5EF4-FFF2-40B4-BE49-F238E27FC236}">
                  <a16:creationId xmlns="" xmlns:a16="http://schemas.microsoft.com/office/drawing/2014/main" id="{F1FFD530-28A8-4BBD-8C4F-5221CBBB389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223606" y="885031"/>
              <a:ext cx="1436403" cy="776434"/>
            </a:xfrm>
            <a:prstGeom prst="rect">
              <a:avLst/>
            </a:prstGeom>
          </p:spPr>
        </p:pic>
        <p:pic>
          <p:nvPicPr>
            <p:cNvPr id="14" name="Picture 13" descr="A picture containing clipart&#10;&#10;Description automatically generated">
              <a:extLst>
                <a:ext uri="{FF2B5EF4-FFF2-40B4-BE49-F238E27FC236}">
                  <a16:creationId xmlns="" xmlns:a16="http://schemas.microsoft.com/office/drawing/2014/main" id="{8F3668B1-16D3-4FED-886E-13BC86D4187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6468" b="93035" l="9562" r="88845">
                          <a14:foregroundMark x1="56972" y1="11443" x2="33466" y2="21891"/>
                          <a14:foregroundMark x1="33466" y1="21891" x2="21912" y2="50249"/>
                          <a14:foregroundMark x1="21912" y1="50249" x2="35857" y2="77612"/>
                          <a14:foregroundMark x1="35857" y1="77612" x2="60159" y2="87065"/>
                          <a14:foregroundMark x1="60159" y1="87065" x2="73705" y2="60697"/>
                          <a14:foregroundMark x1="73705" y1="60697" x2="76494" y2="27861"/>
                          <a14:foregroundMark x1="76494" y1="27861" x2="50199" y2="27861"/>
                          <a14:foregroundMark x1="50199" y1="27861" x2="43426" y2="59701"/>
                          <a14:foregroundMark x1="43426" y1="59701" x2="62151" y2="34328"/>
                          <a14:foregroundMark x1="62151" y1="34328" x2="46215" y2="59701"/>
                          <a14:foregroundMark x1="46215" y1="59701" x2="66932" y2="41294"/>
                          <a14:foregroundMark x1="66932" y1="41294" x2="43825" y2="24378"/>
                          <a14:foregroundMark x1="43825" y1="24378" x2="37450" y2="38806"/>
                          <a14:foregroundMark x1="45418" y1="31841" x2="29084" y2="55721"/>
                          <a14:foregroundMark x1="29084" y1="55721" x2="54980" y2="57711"/>
                          <a14:foregroundMark x1="54980" y1="57711" x2="65737" y2="48756"/>
                          <a14:foregroundMark x1="33865" y1="48756" x2="59761" y2="46766"/>
                          <a14:foregroundMark x1="59761" y1="46766" x2="67331" y2="49751"/>
                          <a14:foregroundMark x1="42629" y1="56716" x2="68127" y2="53731"/>
                          <a14:foregroundMark x1="68127" y1="53731" x2="78088" y2="53731"/>
                          <a14:foregroundMark x1="56175" y1="6965" x2="56175" y2="6965"/>
                          <a14:foregroundMark x1="41833" y1="47264" x2="39841" y2="60199"/>
                          <a14:foregroundMark x1="33466" y1="51741" x2="36653" y2="59204"/>
                          <a14:foregroundMark x1="52988" y1="12935" x2="29482" y2="23881"/>
                          <a14:foregroundMark x1="29482" y1="23881" x2="27092" y2="27861"/>
                          <a14:foregroundMark x1="37052" y1="89552" x2="37052" y2="89552"/>
                          <a14:foregroundMark x1="45020" y1="92040" x2="45020" y2="92040"/>
                          <a14:foregroundMark x1="50996" y1="93035" x2="50996" y2="93035"/>
                          <a14:foregroundMark x1="66932" y1="44279" x2="68924" y2="53234"/>
                          <a14:foregroundMark x1="67729" y1="45274" x2="71315" y2="53731"/>
                          <a14:foregroundMark x1="56972" y1="44279" x2="48606" y2="50746"/>
                          <a14:foregroundMark x1="45020" y1="40796" x2="47410" y2="46269"/>
                          <a14:foregroundMark x1="39044" y1="44776" x2="45020" y2="66169"/>
                          <a14:foregroundMark x1="42629" y1="66667" x2="46215" y2="60697"/>
                          <a14:foregroundMark x1="50598" y1="67164" x2="43825" y2="77612"/>
                          <a14:foregroundMark x1="47410" y1="59204" x2="47410" y2="59204"/>
                          <a14:foregroundMark x1="52988" y1="36816" x2="56574" y2="33831"/>
                          <a14:foregroundMark x1="58167" y1="34826" x2="58167" y2="34826"/>
                          <a14:foregroundMark x1="57371" y1="30846" x2="57371" y2="30846"/>
                          <a14:foregroundMark x1="58566" y1="30348" x2="58566" y2="30348"/>
                          <a14:foregroundMark x1="60956" y1="29851" x2="60956" y2="29851"/>
                          <a14:foregroundMark x1="46215" y1="30348" x2="46215" y2="30348"/>
                          <a14:foregroundMark x1="46215" y1="29353" x2="46215" y2="29353"/>
                          <a14:foregroundMark x1="39044" y1="51244" x2="39044" y2="51244"/>
                          <a14:foregroundMark x1="37849" y1="52736" x2="37849" y2="52736"/>
                          <a14:foregroundMark x1="35060" y1="44279" x2="35060" y2="44279"/>
                          <a14:foregroundMark x1="41833" y1="45274" x2="41833" y2="45274"/>
                          <a14:foregroundMark x1="49402" y1="44279" x2="49402" y2="44279"/>
                          <a14:foregroundMark x1="54980" y1="69652" x2="54980" y2="69652"/>
                          <a14:foregroundMark x1="51394" y1="64677" x2="51394" y2="64677"/>
                          <a14:foregroundMark x1="46215" y1="67164" x2="46215" y2="67164"/>
                          <a14:foregroundMark x1="46215" y1="70149" x2="46215" y2="70149"/>
                          <a14:foregroundMark x1="41833" y1="69154" x2="41833" y2="69154"/>
                          <a14:foregroundMark x1="39442" y1="66667" x2="39442" y2="66667"/>
                          <a14:foregroundMark x1="58964" y1="64179" x2="58964" y2="64179"/>
                          <a14:foregroundMark x1="58566" y1="67662" x2="58566" y2="67662"/>
                          <a14:foregroundMark x1="58566" y1="69154" x2="58566" y2="69154"/>
                          <a14:foregroundMark x1="58167" y1="71642" x2="58167" y2="71642"/>
                          <a14:foregroundMark x1="58566" y1="72139" x2="58566" y2="72139"/>
                          <a14:foregroundMark x1="58964" y1="71642" x2="58964" y2="71642"/>
                          <a14:foregroundMark x1="60956" y1="71642" x2="60956" y2="71642"/>
                          <a14:backgroundMark x1="20319" y1="7960" x2="10757" y2="36816"/>
                          <a14:backgroundMark x1="10757" y1="36816" x2="9163" y2="69154"/>
                          <a14:backgroundMark x1="9163" y1="69154" x2="21514" y2="91542"/>
                          <a14:backgroundMark x1="86056" y1="6965" x2="95219" y2="36318"/>
                          <a14:backgroundMark x1="95219" y1="36318" x2="95219" y2="68159"/>
                          <a14:backgroundMark x1="95219" y1="68159" x2="87251" y2="89055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662616" y="616211"/>
              <a:ext cx="1624041" cy="1300527"/>
            </a:xfrm>
            <a:prstGeom prst="rect">
              <a:avLst/>
            </a:prstGeom>
          </p:spPr>
        </p:pic>
        <p:grpSp>
          <p:nvGrpSpPr>
            <p:cNvPr id="6" name="群組 5"/>
            <p:cNvGrpSpPr/>
            <p:nvPr/>
          </p:nvGrpSpPr>
          <p:grpSpPr>
            <a:xfrm>
              <a:off x="9264959" y="407183"/>
              <a:ext cx="1590275" cy="1796548"/>
              <a:chOff x="9209531" y="412808"/>
              <a:chExt cx="1590275" cy="1796548"/>
            </a:xfrm>
          </p:grpSpPr>
          <p:pic>
            <p:nvPicPr>
              <p:cNvPr id="16" name="Picture 15" descr="A close up of a sign&#10;&#10;Description automatically generated">
                <a:extLst>
                  <a:ext uri="{FF2B5EF4-FFF2-40B4-BE49-F238E27FC236}">
                    <a16:creationId xmlns="" xmlns:a16="http://schemas.microsoft.com/office/drawing/2014/main" id="{A646FCF8-0983-4A31-8177-80D44F88153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360776" y="507056"/>
                <a:ext cx="1333829" cy="1702300"/>
              </a:xfrm>
              <a:prstGeom prst="rect">
                <a:avLst/>
              </a:prstGeom>
            </p:spPr>
          </p:pic>
          <p:pic>
            <p:nvPicPr>
              <p:cNvPr id="1026" name="Picture 2" descr="https://www.gigabyte.com/FileUpload/Global/WebPage/332/images/rgb-sdk.png"/>
              <p:cNvPicPr>
                <a:picLocks noChangeAspect="1" noChangeArrowheads="1"/>
              </p:cNvPicPr>
              <p:nvPr/>
            </p:nvPicPr>
            <p:blipFill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209531" y="412808"/>
                <a:ext cx="1590275" cy="159027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pic>
        <p:nvPicPr>
          <p:cNvPr id="18" name="圖片 17" descr="一張含有 窗戶, 文字 的圖片&#10;&#10;自動產生的描述">
            <a:extLst>
              <a:ext uri="{FF2B5EF4-FFF2-40B4-BE49-F238E27FC236}">
                <a16:creationId xmlns="" xmlns:a16="http://schemas.microsoft.com/office/drawing/2014/main" id="{796F0544-C3DE-42AE-9C9B-C9DBA85C90A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852382" y="2521406"/>
            <a:ext cx="4802477" cy="3089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6250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945009" y="1620724"/>
            <a:ext cx="5626200" cy="10768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TW" sz="1100" dirty="0" err="1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Bitfenix</a:t>
            </a:r>
            <a:r>
              <a:rPr lang="zh-TW" altLang="en-US" sz="11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深知溫度過高會對零件造成不良的影響，導致使用壽命減短，因此</a:t>
            </a:r>
            <a:r>
              <a:rPr lang="en-US" altLang="zh-TW" sz="1100" dirty="0" err="1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Bitfenix</a:t>
            </a:r>
            <a:r>
              <a:rPr lang="zh-TW" altLang="en-US" sz="11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針對散熱這部分也非常重視。前面板的大面積濾網可安裝</a:t>
            </a:r>
            <a:r>
              <a:rPr lang="en-US" altLang="zh-TW" sz="11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 x 120mm</a:t>
            </a:r>
            <a:r>
              <a:rPr lang="zh-TW" altLang="en-US" sz="11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的風扇也可支援</a:t>
            </a:r>
            <a:r>
              <a:rPr lang="en-US" altLang="zh-TW" sz="11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360mm</a:t>
            </a:r>
            <a:r>
              <a:rPr lang="zh-TW" altLang="en-US" sz="11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的水冷排，頂部的部分可安裝</a:t>
            </a:r>
            <a:r>
              <a:rPr lang="en-US" altLang="zh-TW" sz="11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 x 120mm</a:t>
            </a:r>
            <a:r>
              <a:rPr lang="zh-TW" altLang="en-US" sz="11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的風扇以及</a:t>
            </a:r>
            <a:r>
              <a:rPr lang="en-US" altLang="zh-TW" sz="11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240mm</a:t>
            </a:r>
            <a:r>
              <a:rPr lang="zh-TW" altLang="en-US" sz="11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的水冷排，後方則可安裝</a:t>
            </a:r>
            <a:r>
              <a:rPr lang="en-US" altLang="zh-TW" sz="11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 x 120mm</a:t>
            </a:r>
            <a:r>
              <a:rPr lang="zh-TW" altLang="en-US" sz="11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的風扇或是</a:t>
            </a:r>
            <a:r>
              <a:rPr lang="en-US" altLang="zh-TW" sz="11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120mm</a:t>
            </a:r>
            <a:r>
              <a:rPr lang="zh-TW" altLang="en-US" sz="11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的水冷排。</a:t>
            </a:r>
            <a:r>
              <a:rPr lang="en-US" altLang="zh-TW" sz="11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</a:p>
        </p:txBody>
      </p:sp>
      <p:sp>
        <p:nvSpPr>
          <p:cNvPr id="9" name="矩形 8"/>
          <p:cNvSpPr/>
          <p:nvPr/>
        </p:nvSpPr>
        <p:spPr>
          <a:xfrm>
            <a:off x="945009" y="1056314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2400" b="1" dirty="0">
                <a:solidFill>
                  <a:srgbClr val="00FFF8"/>
                </a:solidFill>
                <a:ea typeface="微軟正黑體" panose="020B0604030504040204" pitchFamily="34" charset="-120"/>
              </a:rPr>
              <a:t>優秀的散熱能力</a:t>
            </a:r>
            <a:endParaRPr lang="en-US" altLang="zh-TW" sz="2400" b="1" dirty="0">
              <a:solidFill>
                <a:srgbClr val="00FFF8"/>
              </a:solidFill>
              <a:ea typeface="微軟正黑體" panose="020B0604030504040204" pitchFamily="34" charset="-120"/>
            </a:endParaRPr>
          </a:p>
        </p:txBody>
      </p:sp>
      <p:grpSp>
        <p:nvGrpSpPr>
          <p:cNvPr id="4" name="群組 3"/>
          <p:cNvGrpSpPr/>
          <p:nvPr/>
        </p:nvGrpSpPr>
        <p:grpSpPr>
          <a:xfrm>
            <a:off x="1074310" y="3043708"/>
            <a:ext cx="2209801" cy="2828652"/>
            <a:chOff x="675476" y="3043708"/>
            <a:chExt cx="2209801" cy="2828652"/>
          </a:xfrm>
        </p:grpSpPr>
        <p:pic>
          <p:nvPicPr>
            <p:cNvPr id="5" name="圖片 4"/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75476" y="3043708"/>
              <a:ext cx="2209801" cy="2476501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18" name="矩形 17"/>
            <p:cNvSpPr/>
            <p:nvPr/>
          </p:nvSpPr>
          <p:spPr>
            <a:xfrm>
              <a:off x="786095" y="5618444"/>
              <a:ext cx="1721865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TW" sz="1050" dirty="0">
                  <a:solidFill>
                    <a:schemeClr val="bg1">
                      <a:lumMod val="95000"/>
                    </a:schemeClr>
                  </a:solidFill>
                </a:rPr>
                <a:t>120mm ( </a:t>
              </a:r>
              <a:r>
                <a:rPr lang="en-US" altLang="zh-TW" sz="1050" dirty="0">
                  <a:solidFill>
                    <a:schemeClr val="bg1"/>
                  </a:solidFill>
                  <a:latin typeface="Arial Unicode MS" panose="020B0604020202020204" pitchFamily="34" charset="-120"/>
                  <a:ea typeface="Arial Unicode MS" panose="020B0604020202020204" pitchFamily="34" charset="-120"/>
                  <a:cs typeface="Arial Unicode MS" panose="020B0604020202020204" pitchFamily="34" charset="-120"/>
                </a:rPr>
                <a:t>radiator )</a:t>
              </a:r>
              <a:endParaRPr lang="zh-TW" altLang="en-US" sz="105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3" name="群組 2"/>
          <p:cNvGrpSpPr/>
          <p:nvPr/>
        </p:nvGrpSpPr>
        <p:grpSpPr>
          <a:xfrm>
            <a:off x="3505111" y="3043708"/>
            <a:ext cx="2476501" cy="2941046"/>
            <a:chOff x="3106277" y="3043708"/>
            <a:chExt cx="2476501" cy="2941046"/>
          </a:xfrm>
        </p:grpSpPr>
        <p:pic>
          <p:nvPicPr>
            <p:cNvPr id="6" name="圖片 5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06277" y="3043708"/>
              <a:ext cx="2476501" cy="2476501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14" name="矩形 13"/>
            <p:cNvSpPr/>
            <p:nvPr/>
          </p:nvSpPr>
          <p:spPr>
            <a:xfrm>
              <a:off x="3255519" y="5569256"/>
              <a:ext cx="1984771" cy="4154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TW" sz="1050" dirty="0">
                  <a:solidFill>
                    <a:schemeClr val="bg1">
                      <a:lumMod val="95000"/>
                    </a:schemeClr>
                  </a:solidFill>
                </a:rPr>
                <a:t>240mm or 280mm or 360mm</a:t>
              </a:r>
            </a:p>
            <a:p>
              <a:r>
                <a:rPr lang="en-US" altLang="zh-TW" sz="1050" dirty="0">
                  <a:solidFill>
                    <a:schemeClr val="bg1">
                      <a:lumMod val="95000"/>
                    </a:schemeClr>
                  </a:solidFill>
                </a:rPr>
                <a:t>( </a:t>
              </a:r>
              <a:r>
                <a:rPr lang="en-US" altLang="zh-TW" sz="1050" dirty="0">
                  <a:solidFill>
                    <a:schemeClr val="bg1"/>
                  </a:solidFill>
                  <a:latin typeface="Arial Unicode MS" panose="020B0604020202020204" pitchFamily="34" charset="-120"/>
                  <a:ea typeface="Arial Unicode MS" panose="020B0604020202020204" pitchFamily="34" charset="-120"/>
                  <a:cs typeface="Arial Unicode MS" panose="020B0604020202020204" pitchFamily="34" charset="-120"/>
                </a:rPr>
                <a:t>radiator )</a:t>
              </a:r>
              <a:endParaRPr lang="zh-TW" altLang="en-US" sz="105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pic>
        <p:nvPicPr>
          <p:cNvPr id="2" name="圖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92975" y="1056314"/>
            <a:ext cx="5331103" cy="5331103"/>
          </a:xfrm>
          <a:prstGeom prst="rect">
            <a:avLst/>
          </a:prstGeom>
        </p:spPr>
      </p:pic>
      <p:pic>
        <p:nvPicPr>
          <p:cNvPr id="10" name="圖片 9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7568" y="154644"/>
            <a:ext cx="1487786" cy="337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5309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11421" y="2099608"/>
            <a:ext cx="2183117" cy="362578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134100" y="2436178"/>
            <a:ext cx="4122008" cy="26003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TW" altLang="en-US" sz="11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風魅影</a:t>
            </a:r>
            <a:r>
              <a:rPr lang="en-US" altLang="zh-TW" sz="11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TG</a:t>
            </a:r>
            <a:r>
              <a:rPr lang="zh-TW" altLang="en-US" sz="11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使用最近流行的鐵網設計風格，使用了高密度網孔的濾網前面板，能使氣流最佳化並且有效的過濾灰塵，在上方和下方的濾網具有磁性可輕鬆拆卸</a:t>
            </a:r>
            <a:r>
              <a:rPr lang="zh-TW" altLang="en-US" sz="11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1100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just">
              <a:lnSpc>
                <a:spcPct val="150000"/>
              </a:lnSpc>
            </a:pPr>
            <a:r>
              <a:rPr lang="zh-TW" altLang="en-US" sz="11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上方</a:t>
            </a:r>
            <a:r>
              <a:rPr lang="zh-TW" altLang="en-US" sz="11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濾網為磁吸式網狀濾網蓋板。整潔的內部結構設計不僅能確保氣流能順暢的流通，還可以將氣流集中到顯示卡上，有效的降低顯示卡溫度。在結構方面，風魅影</a:t>
            </a:r>
            <a:r>
              <a:rPr lang="en-US" altLang="zh-TW" sz="11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TG</a:t>
            </a:r>
            <a:r>
              <a:rPr lang="zh-TW" altLang="en-US" sz="11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配有電源艙的設計，玩家不僅能透過電源艙達到更好的理線效果，也能使風流更加集中在上半部，達到更好的散熱效果</a:t>
            </a:r>
            <a:r>
              <a:rPr lang="zh-TW" altLang="en-US" sz="11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1100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just">
              <a:lnSpc>
                <a:spcPct val="150000"/>
              </a:lnSpc>
            </a:pPr>
            <a:r>
              <a:rPr lang="zh-TW" altLang="en-US" sz="11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另外</a:t>
            </a:r>
            <a:r>
              <a:rPr lang="zh-TW" altLang="en-US" sz="11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，機箱和鋼化玻璃側板之間的我們加入了泡綿軟墊，能確保鋼化玻璃在拆裝時能更加的安全，風扇的噪音也能大大的降低。</a:t>
            </a:r>
            <a:endParaRPr lang="en-US" altLang="zh-TW" sz="11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134100" y="1934435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2400" b="1" dirty="0">
                <a:solidFill>
                  <a:srgbClr val="00FFF8"/>
                </a:solidFill>
                <a:ea typeface="微軟正黑體" panose="020B0604030504040204" pitchFamily="34" charset="-120"/>
              </a:rPr>
              <a:t>特殊設計</a:t>
            </a:r>
            <a:endParaRPr lang="en-US" altLang="zh-TW" sz="2400" b="1" dirty="0">
              <a:solidFill>
                <a:srgbClr val="00FFF8"/>
              </a:solidFill>
              <a:ea typeface="微軟正黑體" panose="020B0604030504040204" pitchFamily="34" charset="-12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458649" y="1770819"/>
            <a:ext cx="168866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1400" dirty="0">
                <a:solidFill>
                  <a:schemeClr val="bg1">
                    <a:lumMod val="95000"/>
                  </a:schemeClr>
                </a:solidFill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網狀濾網蓋板</a:t>
            </a:r>
            <a:endParaRPr lang="zh-TW" altLang="en-US" sz="14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1465611" y="5581235"/>
            <a:ext cx="726389" cy="646331"/>
          </a:xfrm>
          <a:prstGeom prst="rect">
            <a:avLst/>
          </a:prstGeom>
          <a:effectLst>
            <a:glow rad="673100">
              <a:srgbClr val="00FF00">
                <a:alpha val="35000"/>
              </a:srgbClr>
            </a:glow>
          </a:effectLst>
        </p:spPr>
        <p:txBody>
          <a:bodyPr wrap="square">
            <a:spAutoFit/>
          </a:bodyPr>
          <a:lstStyle/>
          <a:p>
            <a:r>
              <a:rPr lang="en-US" altLang="zh-TW" dirty="0">
                <a:latin typeface="Aero Matics" panose="020B0603060101010101" pitchFamily="34" charset="0"/>
              </a:rPr>
              <a:t>NOVA MESH</a:t>
            </a:r>
          </a:p>
        </p:txBody>
      </p:sp>
      <p:pic>
        <p:nvPicPr>
          <p:cNvPr id="9" name="圖片 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7568" y="154644"/>
            <a:ext cx="1487786" cy="337179"/>
          </a:xfrm>
          <a:prstGeom prst="rect">
            <a:avLst/>
          </a:prstGeom>
        </p:spPr>
      </p:pic>
      <p:pic>
        <p:nvPicPr>
          <p:cNvPr id="12" name="圖片 11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30195" y="935627"/>
            <a:ext cx="1981226" cy="5091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4753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0" y="2303694"/>
            <a:ext cx="12192000" cy="268019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矩形 6"/>
          <p:cNvSpPr/>
          <p:nvPr/>
        </p:nvSpPr>
        <p:spPr>
          <a:xfrm>
            <a:off x="3393133" y="2881598"/>
            <a:ext cx="4342137" cy="1361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TW" altLang="en-US" sz="11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風魅影</a:t>
            </a:r>
            <a:r>
              <a:rPr lang="en-US" altLang="zh-TW" sz="11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TG</a:t>
            </a:r>
            <a:r>
              <a:rPr lang="zh-TW" altLang="en-US" sz="11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考量到市場上的</a:t>
            </a:r>
            <a:r>
              <a:rPr lang="en-US" altLang="zh-TW" sz="11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CPU</a:t>
            </a:r>
            <a:r>
              <a:rPr lang="zh-TW" altLang="en-US" sz="11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及</a:t>
            </a:r>
            <a:r>
              <a:rPr lang="en-US" altLang="zh-TW" sz="11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GPU</a:t>
            </a:r>
            <a:r>
              <a:rPr lang="zh-TW" altLang="en-US" sz="11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都有著不小的發熱量，因此如何增強散熱是我們著重的部分。風魅影</a:t>
            </a:r>
            <a:r>
              <a:rPr lang="en-US" altLang="zh-TW" sz="11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TG</a:t>
            </a:r>
            <a:r>
              <a:rPr lang="zh-TW" altLang="en-US" sz="11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的前面板共有</a:t>
            </a:r>
            <a:r>
              <a:rPr lang="en-US" altLang="zh-TW" sz="11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r>
              <a:rPr lang="zh-TW" altLang="en-US" sz="11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層濾網，一層為外部的金屬濾網，一層則是內部軟質的尼龍濾網，需要清理濾網時，只需卸下整片前面板清理即可。頂部濾網及底部的</a:t>
            </a:r>
            <a:r>
              <a:rPr lang="en-US" altLang="zh-TW" sz="11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PSU</a:t>
            </a:r>
            <a:r>
              <a:rPr lang="zh-TW" altLang="en-US" sz="11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濾網則是採用磁吸式的濾網設計，能讓玩家們輕鬆地拿下清理。</a:t>
            </a:r>
            <a:endParaRPr lang="en-US" altLang="zh-TW" sz="11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93133" y="1718260"/>
            <a:ext cx="44935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2400" b="1" dirty="0">
                <a:solidFill>
                  <a:srgbClr val="00FFF8"/>
                </a:solidFill>
                <a:ea typeface="微軟正黑體" panose="020B0604030504040204" pitchFamily="34" charset="-120"/>
              </a:rPr>
              <a:t>可輕易拆除清洗的防塵濾網設計</a:t>
            </a:r>
            <a:endParaRPr lang="en-US" altLang="zh-TW" sz="2400" b="1" dirty="0">
              <a:solidFill>
                <a:srgbClr val="00FFF8"/>
              </a:solidFill>
              <a:ea typeface="微軟正黑體" panose="020B0604030504040204" pitchFamily="34" charset="-120"/>
            </a:endParaRPr>
          </a:p>
        </p:txBody>
      </p:sp>
      <p:pic>
        <p:nvPicPr>
          <p:cNvPr id="9" name="圖片 8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2083" r="-1"/>
          <a:stretch/>
        </p:blipFill>
        <p:spPr>
          <a:xfrm>
            <a:off x="-354227" y="1402520"/>
            <a:ext cx="3307439" cy="4254163"/>
          </a:xfrm>
          <a:prstGeom prst="rect">
            <a:avLst/>
          </a:prstGeom>
        </p:spPr>
      </p:pic>
      <p:pic>
        <p:nvPicPr>
          <p:cNvPr id="10" name="圖片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7568" y="154644"/>
            <a:ext cx="1487786" cy="337179"/>
          </a:xfrm>
          <a:prstGeom prst="rect">
            <a:avLst/>
          </a:prstGeom>
        </p:spPr>
      </p:pic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222"/>
          <a:stretch/>
        </p:blipFill>
        <p:spPr>
          <a:xfrm>
            <a:off x="8175190" y="2372948"/>
            <a:ext cx="4016809" cy="2541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1988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佈景主題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16836</TotalTime>
  <Words>1095</Words>
  <Application>Microsoft Office PowerPoint</Application>
  <PresentationFormat>寬螢幕</PresentationFormat>
  <Paragraphs>82</Paragraphs>
  <Slides>11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10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11</vt:i4>
      </vt:variant>
    </vt:vector>
  </HeadingPairs>
  <TitlesOfParts>
    <vt:vector size="22" baseType="lpstr">
      <vt:lpstr>Arial Unicode MS</vt:lpstr>
      <vt:lpstr>Arimo</vt:lpstr>
      <vt:lpstr>微軟正黑體</vt:lpstr>
      <vt:lpstr>新細明體</vt:lpstr>
      <vt:lpstr>Aero Matics</vt:lpstr>
      <vt:lpstr>Arial</vt:lpstr>
      <vt:lpstr>Calibri</vt:lpstr>
      <vt:lpstr>Calibri Light</vt:lpstr>
      <vt:lpstr>Roboto Condensed</vt:lpstr>
      <vt:lpstr>Wingdings</vt:lpstr>
      <vt:lpstr>Office Theme</vt:lpstr>
      <vt:lpstr>PowerPoint 簡報</vt:lpstr>
      <vt:lpstr>PowerPoint 簡報</vt:lpstr>
      <vt:lpstr>PowerPoint 簡報</vt:lpstr>
      <vt:lpstr>PowerPoint 簡報</vt:lpstr>
      <vt:lpstr>PowerPoint 簡報</vt:lpstr>
      <vt:lpstr>附贈多品牌 主板認證RGB風扇 Spectre RGB Fan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Sanjaya Dissanayake</dc:creator>
  <cp:lastModifiedBy>Sherry</cp:lastModifiedBy>
  <cp:revision>270</cp:revision>
  <dcterms:created xsi:type="dcterms:W3CDTF">2016-07-19T04:04:57Z</dcterms:created>
  <dcterms:modified xsi:type="dcterms:W3CDTF">2019-07-30T07:09:45Z</dcterms:modified>
</cp:coreProperties>
</file>