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63" r:id="rId6"/>
    <p:sldId id="258" r:id="rId7"/>
    <p:sldId id="262" r:id="rId8"/>
    <p:sldId id="261" r:id="rId9"/>
  </p:sldIdLst>
  <p:sldSz cx="8997950" cy="5038725"/>
  <p:notesSz cx="6858000" cy="9144000"/>
  <p:defaultTextStyle>
    <a:defPPr>
      <a:defRPr lang="zh-TW"/>
    </a:defPPr>
    <a:lvl1pPr marL="0" algn="l" defTabSz="449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49153" algn="l" defTabSz="449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98307" algn="l" defTabSz="449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47460" algn="l" defTabSz="449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96613" algn="l" defTabSz="449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45766" algn="l" defTabSz="449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94920" algn="l" defTabSz="449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44073" algn="l" defTabSz="449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593226" algn="l" defTabSz="449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7">
          <p15:clr>
            <a:srgbClr val="A4A3A4"/>
          </p15:clr>
        </p15:guide>
        <p15:guide id="2" pos="28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0A"/>
    <a:srgbClr val="CCC1DA"/>
    <a:srgbClr val="EBC70E"/>
    <a:srgbClr val="FFF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228" y="90"/>
      </p:cViewPr>
      <p:guideLst>
        <p:guide orient="horz" pos="1587"/>
        <p:guide pos="283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FDC56-EAF8-48D4-A49E-EC225E8433B6}" type="datetimeFigureOut">
              <a:rPr lang="zh-TW" altLang="en-US" smtClean="0"/>
              <a:t>2024/11/27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74688" y="1143000"/>
            <a:ext cx="5508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387EC-1FBD-4BFC-A15C-76635DEF41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396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387EC-1FBD-4BFC-A15C-76635DEF416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166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74846" y="1565271"/>
            <a:ext cx="7648258" cy="1080060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49693" y="2855278"/>
            <a:ext cx="6298565" cy="12876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4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1027-8FBE-B943-9F93-B6BFA0CC92BC}" type="datetimeFigureOut">
              <a:rPr kumimoji="1" lang="zh-TW" altLang="en-US" smtClean="0"/>
              <a:t>2024/11/27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74F8-3B3E-E04C-832C-03C59CB124D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8966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1027-8FBE-B943-9F93-B6BFA0CC92BC}" type="datetimeFigureOut">
              <a:rPr kumimoji="1" lang="zh-TW" altLang="en-US" smtClean="0"/>
              <a:t>2024/11/27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74F8-3B3E-E04C-832C-03C59CB124D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5903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523514" y="201783"/>
            <a:ext cx="2024539" cy="4299246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49898" y="201783"/>
            <a:ext cx="5923650" cy="4299246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1027-8FBE-B943-9F93-B6BFA0CC92BC}" type="datetimeFigureOut">
              <a:rPr kumimoji="1" lang="zh-TW" altLang="en-US" smtClean="0"/>
              <a:t>2024/11/27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74F8-3B3E-E04C-832C-03C59CB124D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902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1027-8FBE-B943-9F93-B6BFA0CC92BC}" type="datetimeFigureOut">
              <a:rPr kumimoji="1" lang="zh-TW" altLang="en-US" smtClean="0"/>
              <a:t>2024/11/27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74F8-3B3E-E04C-832C-03C59CB124D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0068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0776" y="3237848"/>
            <a:ext cx="7648258" cy="100074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10776" y="2135627"/>
            <a:ext cx="7648258" cy="11022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0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1027-8FBE-B943-9F93-B6BFA0CC92BC}" type="datetimeFigureOut">
              <a:rPr kumimoji="1" lang="zh-TW" altLang="en-US" smtClean="0"/>
              <a:t>2024/11/27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74F8-3B3E-E04C-832C-03C59CB124D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2483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49897" y="1175704"/>
            <a:ext cx="3974095" cy="332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3958" y="1175704"/>
            <a:ext cx="3974095" cy="332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1027-8FBE-B943-9F93-B6BFA0CC92BC}" type="datetimeFigureOut">
              <a:rPr kumimoji="1" lang="zh-TW" altLang="en-US" smtClean="0"/>
              <a:t>2024/11/27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74F8-3B3E-E04C-832C-03C59CB124D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36448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49898" y="1127882"/>
            <a:ext cx="3975657" cy="47004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53" indent="0">
              <a:buNone/>
              <a:defRPr sz="2000" b="1"/>
            </a:lvl2pPr>
            <a:lvl3pPr marL="898307" indent="0">
              <a:buNone/>
              <a:defRPr sz="1800" b="1"/>
            </a:lvl3pPr>
            <a:lvl4pPr marL="1347460" indent="0">
              <a:buNone/>
              <a:defRPr sz="1600" b="1"/>
            </a:lvl4pPr>
            <a:lvl5pPr marL="1796613" indent="0">
              <a:buNone/>
              <a:defRPr sz="1600" b="1"/>
            </a:lvl5pPr>
            <a:lvl6pPr marL="2245766" indent="0">
              <a:buNone/>
              <a:defRPr sz="1600" b="1"/>
            </a:lvl6pPr>
            <a:lvl7pPr marL="2694920" indent="0">
              <a:buNone/>
              <a:defRPr sz="1600" b="1"/>
            </a:lvl7pPr>
            <a:lvl8pPr marL="3144073" indent="0">
              <a:buNone/>
              <a:defRPr sz="1600" b="1"/>
            </a:lvl8pPr>
            <a:lvl9pPr marL="3593226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49898" y="1597929"/>
            <a:ext cx="3975657" cy="29030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570835" y="1127882"/>
            <a:ext cx="3977219" cy="47004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53" indent="0">
              <a:buNone/>
              <a:defRPr sz="2000" b="1"/>
            </a:lvl2pPr>
            <a:lvl3pPr marL="898307" indent="0">
              <a:buNone/>
              <a:defRPr sz="1800" b="1"/>
            </a:lvl3pPr>
            <a:lvl4pPr marL="1347460" indent="0">
              <a:buNone/>
              <a:defRPr sz="1600" b="1"/>
            </a:lvl4pPr>
            <a:lvl5pPr marL="1796613" indent="0">
              <a:buNone/>
              <a:defRPr sz="1600" b="1"/>
            </a:lvl5pPr>
            <a:lvl6pPr marL="2245766" indent="0">
              <a:buNone/>
              <a:defRPr sz="1600" b="1"/>
            </a:lvl6pPr>
            <a:lvl7pPr marL="2694920" indent="0">
              <a:buNone/>
              <a:defRPr sz="1600" b="1"/>
            </a:lvl7pPr>
            <a:lvl8pPr marL="3144073" indent="0">
              <a:buNone/>
              <a:defRPr sz="1600" b="1"/>
            </a:lvl8pPr>
            <a:lvl9pPr marL="3593226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570835" y="1597929"/>
            <a:ext cx="3977219" cy="29030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1027-8FBE-B943-9F93-B6BFA0CC92BC}" type="datetimeFigureOut">
              <a:rPr kumimoji="1" lang="zh-TW" altLang="en-US" smtClean="0"/>
              <a:t>2024/11/27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74F8-3B3E-E04C-832C-03C59CB124D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51309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1027-8FBE-B943-9F93-B6BFA0CC92BC}" type="datetimeFigureOut">
              <a:rPr kumimoji="1" lang="zh-TW" altLang="en-US" smtClean="0"/>
              <a:t>2024/11/27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74F8-3B3E-E04C-832C-03C59CB124D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7431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1027-8FBE-B943-9F93-B6BFA0CC92BC}" type="datetimeFigureOut">
              <a:rPr kumimoji="1" lang="zh-TW" altLang="en-US" smtClean="0"/>
              <a:t>2024/11/27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74F8-3B3E-E04C-832C-03C59CB124D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8707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9899" y="200616"/>
            <a:ext cx="2960264" cy="8537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17949" y="200617"/>
            <a:ext cx="5030104" cy="4300412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49899" y="1054401"/>
            <a:ext cx="2960264" cy="3446628"/>
          </a:xfrm>
        </p:spPr>
        <p:txBody>
          <a:bodyPr/>
          <a:lstStyle>
            <a:lvl1pPr marL="0" indent="0">
              <a:buNone/>
              <a:defRPr sz="1400"/>
            </a:lvl1pPr>
            <a:lvl2pPr marL="449153" indent="0">
              <a:buNone/>
              <a:defRPr sz="1200"/>
            </a:lvl2pPr>
            <a:lvl3pPr marL="898307" indent="0">
              <a:buNone/>
              <a:defRPr sz="1000"/>
            </a:lvl3pPr>
            <a:lvl4pPr marL="1347460" indent="0">
              <a:buNone/>
              <a:defRPr sz="900"/>
            </a:lvl4pPr>
            <a:lvl5pPr marL="1796613" indent="0">
              <a:buNone/>
              <a:defRPr sz="900"/>
            </a:lvl5pPr>
            <a:lvl6pPr marL="2245766" indent="0">
              <a:buNone/>
              <a:defRPr sz="900"/>
            </a:lvl6pPr>
            <a:lvl7pPr marL="2694920" indent="0">
              <a:buNone/>
              <a:defRPr sz="900"/>
            </a:lvl7pPr>
            <a:lvl8pPr marL="3144073" indent="0">
              <a:buNone/>
              <a:defRPr sz="900"/>
            </a:lvl8pPr>
            <a:lvl9pPr marL="3593226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1027-8FBE-B943-9F93-B6BFA0CC92BC}" type="datetimeFigureOut">
              <a:rPr kumimoji="1" lang="zh-TW" altLang="en-US" smtClean="0"/>
              <a:t>2024/11/27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74F8-3B3E-E04C-832C-03C59CB124D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0168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3661" y="3527108"/>
            <a:ext cx="5398770" cy="4163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63661" y="450219"/>
            <a:ext cx="5398770" cy="3023235"/>
          </a:xfrm>
        </p:spPr>
        <p:txBody>
          <a:bodyPr/>
          <a:lstStyle>
            <a:lvl1pPr marL="0" indent="0">
              <a:buNone/>
              <a:defRPr sz="3100"/>
            </a:lvl1pPr>
            <a:lvl2pPr marL="449153" indent="0">
              <a:buNone/>
              <a:defRPr sz="2800"/>
            </a:lvl2pPr>
            <a:lvl3pPr marL="898307" indent="0">
              <a:buNone/>
              <a:defRPr sz="2400"/>
            </a:lvl3pPr>
            <a:lvl4pPr marL="1347460" indent="0">
              <a:buNone/>
              <a:defRPr sz="2000"/>
            </a:lvl4pPr>
            <a:lvl5pPr marL="1796613" indent="0">
              <a:buNone/>
              <a:defRPr sz="2000"/>
            </a:lvl5pPr>
            <a:lvl6pPr marL="2245766" indent="0">
              <a:buNone/>
              <a:defRPr sz="2000"/>
            </a:lvl6pPr>
            <a:lvl7pPr marL="2694920" indent="0">
              <a:buNone/>
              <a:defRPr sz="2000"/>
            </a:lvl7pPr>
            <a:lvl8pPr marL="3144073" indent="0">
              <a:buNone/>
              <a:defRPr sz="2000"/>
            </a:lvl8pPr>
            <a:lvl9pPr marL="3593226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63661" y="3943503"/>
            <a:ext cx="5398770" cy="591350"/>
          </a:xfrm>
        </p:spPr>
        <p:txBody>
          <a:bodyPr/>
          <a:lstStyle>
            <a:lvl1pPr marL="0" indent="0">
              <a:buNone/>
              <a:defRPr sz="1400"/>
            </a:lvl1pPr>
            <a:lvl2pPr marL="449153" indent="0">
              <a:buNone/>
              <a:defRPr sz="1200"/>
            </a:lvl2pPr>
            <a:lvl3pPr marL="898307" indent="0">
              <a:buNone/>
              <a:defRPr sz="1000"/>
            </a:lvl3pPr>
            <a:lvl4pPr marL="1347460" indent="0">
              <a:buNone/>
              <a:defRPr sz="900"/>
            </a:lvl4pPr>
            <a:lvl5pPr marL="1796613" indent="0">
              <a:buNone/>
              <a:defRPr sz="900"/>
            </a:lvl5pPr>
            <a:lvl6pPr marL="2245766" indent="0">
              <a:buNone/>
              <a:defRPr sz="900"/>
            </a:lvl6pPr>
            <a:lvl7pPr marL="2694920" indent="0">
              <a:buNone/>
              <a:defRPr sz="900"/>
            </a:lvl7pPr>
            <a:lvl8pPr marL="3144073" indent="0">
              <a:buNone/>
              <a:defRPr sz="900"/>
            </a:lvl8pPr>
            <a:lvl9pPr marL="3593226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1027-8FBE-B943-9F93-B6BFA0CC92BC}" type="datetimeFigureOut">
              <a:rPr kumimoji="1" lang="zh-TW" altLang="en-US" smtClean="0"/>
              <a:t>2024/11/27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74F8-3B3E-E04C-832C-03C59CB124D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38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49898" y="201783"/>
            <a:ext cx="8098155" cy="839788"/>
          </a:xfrm>
          <a:prstGeom prst="rect">
            <a:avLst/>
          </a:prstGeom>
        </p:spPr>
        <p:txBody>
          <a:bodyPr vert="horz" lIns="89831" tIns="44915" rIns="89831" bIns="44915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49898" y="1175704"/>
            <a:ext cx="8098155" cy="3325325"/>
          </a:xfrm>
          <a:prstGeom prst="rect">
            <a:avLst/>
          </a:prstGeom>
        </p:spPr>
        <p:txBody>
          <a:bodyPr vert="horz" lIns="89831" tIns="44915" rIns="89831" bIns="44915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49897" y="4670152"/>
            <a:ext cx="2099522" cy="268266"/>
          </a:xfrm>
          <a:prstGeom prst="rect">
            <a:avLst/>
          </a:prstGeom>
        </p:spPr>
        <p:txBody>
          <a:bodyPr vert="horz" lIns="89831" tIns="44915" rIns="89831" bIns="449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D1027-8FBE-B943-9F93-B6BFA0CC92BC}" type="datetimeFigureOut">
              <a:rPr kumimoji="1" lang="zh-TW" altLang="en-US" smtClean="0"/>
              <a:t>2024/11/27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74300" y="4670152"/>
            <a:ext cx="2849351" cy="268266"/>
          </a:xfrm>
          <a:prstGeom prst="rect">
            <a:avLst/>
          </a:prstGeom>
        </p:spPr>
        <p:txBody>
          <a:bodyPr vert="horz" lIns="89831" tIns="44915" rIns="89831" bIns="449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48531" y="4670152"/>
            <a:ext cx="2099522" cy="268266"/>
          </a:xfrm>
          <a:prstGeom prst="rect">
            <a:avLst/>
          </a:prstGeom>
        </p:spPr>
        <p:txBody>
          <a:bodyPr vert="horz" lIns="89831" tIns="44915" rIns="89831" bIns="449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F74F8-3B3E-E04C-832C-03C59CB124D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388242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153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65" indent="-336865" algn="l" defTabSz="449153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29874" indent="-280721" algn="l" defTabSz="44915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883" indent="-224577" algn="l" defTabSz="44915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036" indent="-224577" algn="l" defTabSz="44915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190" indent="-224577" algn="l" defTabSz="44915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343" indent="-224577" algn="l" defTabSz="449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496" indent="-224577" algn="l" defTabSz="449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650" indent="-224577" algn="l" defTabSz="449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803" indent="-224577" algn="l" defTabSz="449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49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53" algn="l" defTabSz="449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07" algn="l" defTabSz="449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460" algn="l" defTabSz="449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13" algn="l" defTabSz="449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766" algn="l" defTabSz="449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4920" algn="l" defTabSz="449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073" algn="l" defTabSz="449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226" algn="l" defTabSz="449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0D2BC0B-D80F-461C-BACD-E699BD974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86"/>
          <a:stretch/>
        </p:blipFill>
        <p:spPr>
          <a:xfrm>
            <a:off x="-1" y="1"/>
            <a:ext cx="8997949" cy="503872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CDA40D7-AA66-BF23-B1CD-A1B5BD9D44E4}"/>
              </a:ext>
            </a:extLst>
          </p:cNvPr>
          <p:cNvSpPr/>
          <p:nvPr/>
        </p:nvSpPr>
        <p:spPr>
          <a:xfrm rot="10800000">
            <a:off x="5492393" y="2930285"/>
            <a:ext cx="3505555" cy="59873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B968735-A115-94AF-E0A5-20156D878DB7}"/>
              </a:ext>
            </a:extLst>
          </p:cNvPr>
          <p:cNvSpPr txBox="1"/>
          <p:nvPr/>
        </p:nvSpPr>
        <p:spPr>
          <a:xfrm>
            <a:off x="6036921" y="2961109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SALES KIT</a:t>
            </a:r>
          </a:p>
        </p:txBody>
      </p:sp>
    </p:spTree>
    <p:extLst>
      <p:ext uri="{BB962C8B-B14F-4D97-AF65-F5344CB8AC3E}">
        <p14:creationId xmlns:p14="http://schemas.microsoft.com/office/powerpoint/2010/main" val="12644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DE1FFA7-53A4-252F-B5A0-2DCA35D4707E}"/>
              </a:ext>
            </a:extLst>
          </p:cNvPr>
          <p:cNvSpPr/>
          <p:nvPr/>
        </p:nvSpPr>
        <p:spPr>
          <a:xfrm rot="10800000">
            <a:off x="3489705" y="4247920"/>
            <a:ext cx="5508244" cy="59873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6DA767F-A8B5-40F7-8A74-5D60450D5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926" y="1754674"/>
            <a:ext cx="2930201" cy="293020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BE92634-73DC-4F9A-BE5F-D6CF56E57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557" y="1838664"/>
            <a:ext cx="2930202" cy="293020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C300F87-73E1-C58F-E69D-365F03DF84F8}"/>
              </a:ext>
            </a:extLst>
          </p:cNvPr>
          <p:cNvSpPr/>
          <p:nvPr/>
        </p:nvSpPr>
        <p:spPr>
          <a:xfrm>
            <a:off x="0" y="244603"/>
            <a:ext cx="6655981" cy="59873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altLang="zh-TW" b="1" dirty="0"/>
              <a:t>DIMENSIONS </a:t>
            </a:r>
            <a:endParaRPr lang="zh-TW" altLang="zh-TW" dirty="0"/>
          </a:p>
          <a:p>
            <a:pPr fontAlgn="ctr"/>
            <a:r>
              <a:rPr lang="zh-TW" altLang="zh-TW" dirty="0"/>
              <a:t>Case</a:t>
            </a:r>
            <a:r>
              <a:rPr lang="en-US" altLang="zh-TW" dirty="0"/>
              <a:t> </a:t>
            </a:r>
            <a:r>
              <a:rPr lang="zh-TW" altLang="zh-TW" dirty="0"/>
              <a:t>:</a:t>
            </a:r>
            <a:r>
              <a:rPr lang="en-US" altLang="zh-TW" dirty="0"/>
              <a:t> L373*W212*H470 mm</a:t>
            </a:r>
            <a:endParaRPr lang="zh-TW" altLang="zh-TW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270F612-A45D-C1FB-4BA7-D1968A0AF685}"/>
              </a:ext>
            </a:extLst>
          </p:cNvPr>
          <p:cNvSpPr txBox="1"/>
          <p:nvPr/>
        </p:nvSpPr>
        <p:spPr>
          <a:xfrm>
            <a:off x="3886613" y="1201815"/>
            <a:ext cx="1790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son Bold" panose="00000400000000000000" pitchFamily="2" charset="0"/>
              </a:rPr>
              <a:t>373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son Bold" panose="00000400000000000000" pitchFamily="2" charset="0"/>
              </a:rPr>
              <a:t>mm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son Bold" panose="00000400000000000000" pitchFamily="2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D12062-B82D-F3C9-C743-09643582C26E}"/>
              </a:ext>
            </a:extLst>
          </p:cNvPr>
          <p:cNvSpPr txBox="1"/>
          <p:nvPr/>
        </p:nvSpPr>
        <p:spPr>
          <a:xfrm>
            <a:off x="7036352" y="1201815"/>
            <a:ext cx="141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son Bold" panose="00000400000000000000" pitchFamily="2" charset="0"/>
              </a:rPr>
              <a:t>212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son Bold" panose="00000400000000000000" pitchFamily="2" charset="0"/>
              </a:rPr>
              <a:t>mm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son Bold" panose="00000400000000000000" pitchFamily="2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B4D79EF-9EF5-7B4B-FEC2-036B228FBDBA}"/>
              </a:ext>
            </a:extLst>
          </p:cNvPr>
          <p:cNvSpPr txBox="1"/>
          <p:nvPr/>
        </p:nvSpPr>
        <p:spPr>
          <a:xfrm rot="16200000">
            <a:off x="7690712" y="2779511"/>
            <a:ext cx="1521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son Bold" panose="00000400000000000000" pitchFamily="2" charset="0"/>
              </a:rPr>
              <a:t>470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son Bold" panose="00000400000000000000" pitchFamily="2" charset="0"/>
              </a:rPr>
              <a:t>mm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son Bold" panose="00000400000000000000" pitchFamily="2" charset="0"/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6D194D44-6036-E21B-9363-2E5A52605D31}"/>
              </a:ext>
            </a:extLst>
          </p:cNvPr>
          <p:cNvCxnSpPr/>
          <p:nvPr/>
        </p:nvCxnSpPr>
        <p:spPr>
          <a:xfrm>
            <a:off x="3766432" y="1834637"/>
            <a:ext cx="20403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id="{255CBE4F-6403-4B55-83E8-5672FD12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7" y="931714"/>
            <a:ext cx="4012426" cy="401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99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3683EA3-557B-CEAF-062F-1BCE0AFC92AD}"/>
              </a:ext>
            </a:extLst>
          </p:cNvPr>
          <p:cNvSpPr/>
          <p:nvPr/>
        </p:nvSpPr>
        <p:spPr>
          <a:xfrm>
            <a:off x="0" y="589189"/>
            <a:ext cx="6655981" cy="59873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F4737E1-1C92-F860-30A6-3EF382DC5B8B}"/>
              </a:ext>
            </a:extLst>
          </p:cNvPr>
          <p:cNvSpPr txBox="1"/>
          <p:nvPr/>
        </p:nvSpPr>
        <p:spPr>
          <a:xfrm>
            <a:off x="277403" y="609737"/>
            <a:ext cx="5822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1 x USB 3.0, 2 x USB , Audio I/O</a:t>
            </a:r>
            <a:endParaRPr lang="zh-TW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DF0E8B0-3C1F-4A9F-8CCD-7976E1528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7" t="13371" r="25588" b="7191"/>
          <a:stretch/>
        </p:blipFill>
        <p:spPr>
          <a:xfrm rot="16200000">
            <a:off x="1735082" y="-445779"/>
            <a:ext cx="3749421" cy="721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28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BE7F967-CAEE-47B2-B7D7-D6D0C4EEF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95" y="525622"/>
            <a:ext cx="4469092" cy="446909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3FB0A12-F556-98D4-6C46-A462675182FB}"/>
              </a:ext>
            </a:extLst>
          </p:cNvPr>
          <p:cNvSpPr/>
          <p:nvPr/>
        </p:nvSpPr>
        <p:spPr>
          <a:xfrm rot="10800000">
            <a:off x="4667765" y="791204"/>
            <a:ext cx="4330184" cy="59873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EBB8DB47-8ACD-146E-493A-B24D6516FB02}"/>
              </a:ext>
            </a:extLst>
          </p:cNvPr>
          <p:cNvGrpSpPr/>
          <p:nvPr/>
        </p:nvGrpSpPr>
        <p:grpSpPr>
          <a:xfrm>
            <a:off x="5742711" y="1732364"/>
            <a:ext cx="2388299" cy="1490367"/>
            <a:chOff x="7596246" y="3244232"/>
            <a:chExt cx="2388299" cy="1490367"/>
          </a:xfrm>
        </p:grpSpPr>
        <p:pic>
          <p:nvPicPr>
            <p:cNvPr id="45" name="圖形 79">
              <a:extLst>
                <a:ext uri="{FF2B5EF4-FFF2-40B4-BE49-F238E27FC236}">
                  <a16:creationId xmlns:a16="http://schemas.microsoft.com/office/drawing/2014/main" id="{3FF2A70D-8F77-BA97-FBEB-E8B259A9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FF0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61469" y="3244232"/>
              <a:ext cx="883040" cy="883040"/>
            </a:xfrm>
            <a:prstGeom prst="rect">
              <a:avLst/>
            </a:prstGeom>
          </p:spPr>
        </p:pic>
        <p:pic>
          <p:nvPicPr>
            <p:cNvPr id="46" name="圖形 81">
              <a:extLst>
                <a:ext uri="{FF2B5EF4-FFF2-40B4-BE49-F238E27FC236}">
                  <a16:creationId xmlns:a16="http://schemas.microsoft.com/office/drawing/2014/main" id="{DC8A33F9-1FFE-12FE-7F6B-E6B277CC5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31537" y="3353494"/>
              <a:ext cx="783197" cy="783197"/>
            </a:xfrm>
            <a:prstGeom prst="rect">
              <a:avLst/>
            </a:prstGeom>
          </p:spPr>
        </p:pic>
        <p:sp>
          <p:nvSpPr>
            <p:cNvPr id="47" name="Subtitle 2">
              <a:extLst>
                <a:ext uri="{FF2B5EF4-FFF2-40B4-BE49-F238E27FC236}">
                  <a16:creationId xmlns:a16="http://schemas.microsoft.com/office/drawing/2014/main" id="{6E2E2398-60F2-FBDB-DF45-56AFA8D702BB}"/>
                </a:ext>
              </a:extLst>
            </p:cNvPr>
            <p:cNvSpPr txBox="1">
              <a:spLocks/>
            </p:cNvSpPr>
            <p:nvPr/>
          </p:nvSpPr>
          <p:spPr>
            <a:xfrm>
              <a:off x="7596246" y="4192046"/>
              <a:ext cx="1260030" cy="5425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rgbClr val="FFFFFF"/>
                  </a:solidFill>
                  <a:latin typeface="Bebas Neue" panose="020B0606020202050201" pitchFamily="34" charset="0"/>
                </a:rPr>
                <a:t>120 mm</a:t>
              </a:r>
            </a:p>
          </p:txBody>
        </p:sp>
        <p:sp>
          <p:nvSpPr>
            <p:cNvPr id="48" name="Subtitle 2">
              <a:extLst>
                <a:ext uri="{FF2B5EF4-FFF2-40B4-BE49-F238E27FC236}">
                  <a16:creationId xmlns:a16="http://schemas.microsoft.com/office/drawing/2014/main" id="{F61E7C89-C10D-653B-FA4E-0BC52851204D}"/>
                </a:ext>
              </a:extLst>
            </p:cNvPr>
            <p:cNvSpPr txBox="1">
              <a:spLocks/>
            </p:cNvSpPr>
            <p:nvPr/>
          </p:nvSpPr>
          <p:spPr>
            <a:xfrm>
              <a:off x="8614734" y="4192046"/>
              <a:ext cx="1369811" cy="5425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rgbClr val="FFFFFF"/>
                  </a:solidFill>
                  <a:latin typeface="Bebas Neue" panose="020B0606020202050201" pitchFamily="34" charset="0"/>
                </a:rPr>
                <a:t>140 mm</a:t>
              </a:r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87524"/>
              </p:ext>
            </p:extLst>
          </p:nvPr>
        </p:nvGraphicFramePr>
        <p:xfrm>
          <a:off x="5671144" y="3258487"/>
          <a:ext cx="2531434" cy="930537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611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17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1200" b="1" i="0" u="none" strike="noStrike" dirty="0">
                          <a:effectLst/>
                          <a:latin typeface="Helvetica" panose="020B0604020202030204" pitchFamily="34" charset="0"/>
                          <a:cs typeface="Arial"/>
                        </a:rPr>
                        <a:t>FRONT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Helvetica" panose="020B0604020202030204" pitchFamily="34" charset="0"/>
                        <a:ea typeface="CYuenHK-SemiMedium"/>
                        <a:cs typeface="Arial"/>
                      </a:endParaRPr>
                    </a:p>
                  </a:txBody>
                  <a:tcPr marL="8728" marR="8728" marT="872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1200" b="0" i="0" u="none" strike="noStrike" dirty="0">
                          <a:effectLst/>
                          <a:latin typeface="Helvetica" panose="020B0604020202030204" pitchFamily="34" charset="0"/>
                          <a:cs typeface="Arial"/>
                        </a:rPr>
                        <a:t>3 x 120mm or 2 x 140mm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Helvetica" panose="020B0604020202030204" pitchFamily="34" charset="0"/>
                        <a:ea typeface="CYuenHK-SemiMedium"/>
                        <a:cs typeface="Arial"/>
                      </a:endParaRPr>
                    </a:p>
                  </a:txBody>
                  <a:tcPr marL="8728" marR="8728" marT="872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17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1200" b="1" i="0" u="none" strike="noStrike" dirty="0">
                          <a:effectLst/>
                          <a:latin typeface="Helvetica" panose="020B0604020202030204" pitchFamily="34" charset="0"/>
                          <a:cs typeface="Arial"/>
                        </a:rPr>
                        <a:t>TOP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Helvetica" panose="020B0604020202030204" pitchFamily="34" charset="0"/>
                        <a:ea typeface="CYuenHK-SemiMedium"/>
                        <a:cs typeface="Arial"/>
                      </a:endParaRPr>
                    </a:p>
                  </a:txBody>
                  <a:tcPr marL="8728" marR="8728" marT="872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1200" b="0" i="0" u="none" strike="noStrike" dirty="0">
                          <a:effectLst/>
                          <a:latin typeface="Helvetica" panose="020B0604020202030204" pitchFamily="34" charset="0"/>
                          <a:cs typeface="Arial"/>
                        </a:rPr>
                        <a:t>2 x 120mm or  2 x 140mm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Helvetica" panose="020B0604020202030204" pitchFamily="34" charset="0"/>
                        <a:ea typeface="CYuenHK-SemiMedium"/>
                        <a:cs typeface="Arial"/>
                      </a:endParaRPr>
                    </a:p>
                  </a:txBody>
                  <a:tcPr marL="8728" marR="8728" marT="872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17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1200" b="1" i="0" u="none" strike="noStrike" dirty="0">
                          <a:effectLst/>
                          <a:latin typeface="Helvetica" panose="020B0604020202030204" pitchFamily="34" charset="0"/>
                          <a:cs typeface="Arial"/>
                        </a:rPr>
                        <a:t>REAR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Helvetica" panose="020B0604020202030204" pitchFamily="34" charset="0"/>
                        <a:ea typeface="CYuenHK-SemiMedium"/>
                        <a:cs typeface="Arial"/>
                      </a:endParaRPr>
                    </a:p>
                  </a:txBody>
                  <a:tcPr marL="8728" marR="8728" marT="872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it-IT" sz="1200" b="0" i="0" u="none" strike="noStrike" dirty="0">
                          <a:effectLst/>
                          <a:latin typeface="Helvetica" panose="020B0604020202030204" pitchFamily="34" charset="0"/>
                          <a:cs typeface="Arial"/>
                        </a:rPr>
                        <a:t>1 x 120mm</a:t>
                      </a:r>
                      <a:endParaRPr lang="it-IT" sz="1200" b="0" i="0" u="none" strike="noStrike" dirty="0">
                        <a:solidFill>
                          <a:srgbClr val="FFFFFF"/>
                        </a:solidFill>
                        <a:effectLst/>
                        <a:latin typeface="Helvetica" panose="020B0604020202030204" pitchFamily="34" charset="0"/>
                        <a:ea typeface="CYuenHK-SemiMedium"/>
                        <a:cs typeface="Arial"/>
                      </a:endParaRPr>
                    </a:p>
                  </a:txBody>
                  <a:tcPr marL="8728" marR="8728" marT="8728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7DAA0BEF-E76F-E841-9235-BF019EB65BBA}"/>
              </a:ext>
            </a:extLst>
          </p:cNvPr>
          <p:cNvCxnSpPr>
            <a:cxnSpLocks/>
          </p:cNvCxnSpPr>
          <p:nvPr/>
        </p:nvCxnSpPr>
        <p:spPr>
          <a:xfrm rot="5400000">
            <a:off x="-71764" y="1706157"/>
            <a:ext cx="1032852" cy="0"/>
          </a:xfrm>
          <a:prstGeom prst="line">
            <a:avLst/>
          </a:prstGeom>
          <a:ln w="38100" cmpd="sng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F90DF01C-EBC1-AA2F-012D-0B7381BD8239}"/>
              </a:ext>
            </a:extLst>
          </p:cNvPr>
          <p:cNvCxnSpPr>
            <a:cxnSpLocks/>
          </p:cNvCxnSpPr>
          <p:nvPr/>
        </p:nvCxnSpPr>
        <p:spPr>
          <a:xfrm>
            <a:off x="955212" y="423175"/>
            <a:ext cx="1204994" cy="0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E6CE257B-AFBE-E060-49AA-856913F3AA16}"/>
              </a:ext>
            </a:extLst>
          </p:cNvPr>
          <p:cNvCxnSpPr>
            <a:cxnSpLocks/>
          </p:cNvCxnSpPr>
          <p:nvPr/>
        </p:nvCxnSpPr>
        <p:spPr>
          <a:xfrm>
            <a:off x="2268096" y="423175"/>
            <a:ext cx="1204994" cy="0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6467E213-8E68-495F-73E3-137E4136923E}"/>
              </a:ext>
            </a:extLst>
          </p:cNvPr>
          <p:cNvCxnSpPr>
            <a:cxnSpLocks/>
          </p:cNvCxnSpPr>
          <p:nvPr/>
        </p:nvCxnSpPr>
        <p:spPr>
          <a:xfrm>
            <a:off x="957718" y="570899"/>
            <a:ext cx="1032852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A53AF953-89AC-DF7D-9585-EF6697D58826}"/>
              </a:ext>
            </a:extLst>
          </p:cNvPr>
          <p:cNvCxnSpPr>
            <a:cxnSpLocks/>
          </p:cNvCxnSpPr>
          <p:nvPr/>
        </p:nvCxnSpPr>
        <p:spPr>
          <a:xfrm>
            <a:off x="2088669" y="570899"/>
            <a:ext cx="1032852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CCBFFFBB-2EDF-16BA-4FC2-1631673D0DF4}"/>
              </a:ext>
            </a:extLst>
          </p:cNvPr>
          <p:cNvGrpSpPr/>
          <p:nvPr/>
        </p:nvGrpSpPr>
        <p:grpSpPr>
          <a:xfrm rot="5400000">
            <a:off x="3072723" y="2635188"/>
            <a:ext cx="3190081" cy="2"/>
            <a:chOff x="1063379" y="358141"/>
            <a:chExt cx="3335703" cy="2"/>
          </a:xfrm>
        </p:grpSpPr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072338B6-A9E4-8451-ADB4-D881C375D2F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844471" y="-422951"/>
              <a:ext cx="0" cy="1562184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D32DC41E-52F1-7BB7-CE50-88F755ABB5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643951" y="-396989"/>
              <a:ext cx="0" cy="1510263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F5B67F80-23EC-99A7-8CD0-EDDDB4F49241}"/>
              </a:ext>
            </a:extLst>
          </p:cNvPr>
          <p:cNvCxnSpPr>
            <a:cxnSpLocks/>
          </p:cNvCxnSpPr>
          <p:nvPr/>
        </p:nvCxnSpPr>
        <p:spPr>
          <a:xfrm rot="5400000">
            <a:off x="3966500" y="1561080"/>
            <a:ext cx="1032852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FDBB0BD7-7C07-9BE9-5BC5-3360CE760A1D}"/>
              </a:ext>
            </a:extLst>
          </p:cNvPr>
          <p:cNvCxnSpPr>
            <a:cxnSpLocks/>
          </p:cNvCxnSpPr>
          <p:nvPr/>
        </p:nvCxnSpPr>
        <p:spPr>
          <a:xfrm rot="5400000">
            <a:off x="3966500" y="2760168"/>
            <a:ext cx="1032852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FDBB0BD7-7C07-9BE9-5BC5-3360CE760A1D}"/>
              </a:ext>
            </a:extLst>
          </p:cNvPr>
          <p:cNvCxnSpPr>
            <a:cxnSpLocks/>
          </p:cNvCxnSpPr>
          <p:nvPr/>
        </p:nvCxnSpPr>
        <p:spPr>
          <a:xfrm rot="5400000">
            <a:off x="3966497" y="3987858"/>
            <a:ext cx="1032852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42EA80C2-7683-F0AD-BFA6-77BEAE3ED822}"/>
              </a:ext>
            </a:extLst>
          </p:cNvPr>
          <p:cNvSpPr txBox="1"/>
          <p:nvPr/>
        </p:nvSpPr>
        <p:spPr>
          <a:xfrm>
            <a:off x="5492395" y="811755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FAN CAPACITY</a:t>
            </a:r>
          </a:p>
        </p:txBody>
      </p:sp>
    </p:spTree>
    <p:extLst>
      <p:ext uri="{BB962C8B-B14F-4D97-AF65-F5344CB8AC3E}">
        <p14:creationId xmlns:p14="http://schemas.microsoft.com/office/powerpoint/2010/main" val="1734263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A847FD9-3D8A-4CF8-AB2F-92ACC4AA9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28" b="4667"/>
          <a:stretch/>
        </p:blipFill>
        <p:spPr>
          <a:xfrm>
            <a:off x="3240825" y="389096"/>
            <a:ext cx="3788510" cy="426053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FBDAF72-6D2F-92A8-D48D-E47C94423817}"/>
              </a:ext>
            </a:extLst>
          </p:cNvPr>
          <p:cNvSpPr/>
          <p:nvPr/>
        </p:nvSpPr>
        <p:spPr>
          <a:xfrm>
            <a:off x="0" y="4177069"/>
            <a:ext cx="6655981" cy="59873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77747" y="1388829"/>
            <a:ext cx="1721135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E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360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mm x 1</a:t>
            </a:r>
          </a:p>
          <a:p>
            <a:r>
              <a:rPr lang="en-US" altLang="zh-TW" sz="2400" dirty="0">
                <a:solidFill>
                  <a:srgbClr val="FFE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280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mm x 1</a:t>
            </a:r>
          </a:p>
          <a:p>
            <a:r>
              <a:rPr lang="en-US" altLang="zh-TW" sz="2400" dirty="0">
                <a:solidFill>
                  <a:srgbClr val="FFE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240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mm x 1</a:t>
            </a:r>
          </a:p>
          <a:p>
            <a:r>
              <a:rPr lang="en-US" altLang="zh-TW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(Thickness up to 27mm)</a:t>
            </a:r>
            <a:endParaRPr lang="zh-TW" alt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D97C179-2FEB-A7A6-3D88-0273E74AE10E}"/>
              </a:ext>
            </a:extLst>
          </p:cNvPr>
          <p:cNvSpPr/>
          <p:nvPr/>
        </p:nvSpPr>
        <p:spPr>
          <a:xfrm rot="5400000">
            <a:off x="4216299" y="2361659"/>
            <a:ext cx="3801051" cy="36296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914049" y="35117"/>
            <a:ext cx="341155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FFE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240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mm x 1/ </a:t>
            </a:r>
            <a:r>
              <a:rPr lang="en-US" altLang="zh-TW" sz="2400" dirty="0">
                <a:solidFill>
                  <a:srgbClr val="FFE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280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mm x 1 </a:t>
            </a:r>
          </a:p>
          <a:p>
            <a:pPr algn="ctr"/>
            <a:r>
              <a:rPr lang="en-US" altLang="zh-TW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(Thickness up to 27mm)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D97C179-2FEB-A7A6-3D88-0273E74AE10E}"/>
              </a:ext>
            </a:extLst>
          </p:cNvPr>
          <p:cNvSpPr/>
          <p:nvPr/>
        </p:nvSpPr>
        <p:spPr>
          <a:xfrm>
            <a:off x="3481968" y="694984"/>
            <a:ext cx="2132076" cy="36296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533306" y="2149053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TW" sz="2400" dirty="0">
                <a:solidFill>
                  <a:srgbClr val="FFE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120</a:t>
            </a:r>
            <a:r>
              <a:rPr lang="it-IT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mm x 1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D97C179-2FEB-A7A6-3D88-0273E74AE10E}"/>
              </a:ext>
            </a:extLst>
          </p:cNvPr>
          <p:cNvSpPr/>
          <p:nvPr/>
        </p:nvSpPr>
        <p:spPr>
          <a:xfrm>
            <a:off x="3247385" y="1241795"/>
            <a:ext cx="290932" cy="98524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94B0DE0-B9BA-42A2-46D6-3FD37DD6D7FD}"/>
              </a:ext>
            </a:extLst>
          </p:cNvPr>
          <p:cNvSpPr txBox="1"/>
          <p:nvPr/>
        </p:nvSpPr>
        <p:spPr>
          <a:xfrm>
            <a:off x="277403" y="4174130"/>
            <a:ext cx="4050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RADIATOR SUPPORT</a:t>
            </a:r>
          </a:p>
        </p:txBody>
      </p:sp>
    </p:spTree>
    <p:extLst>
      <p:ext uri="{BB962C8B-B14F-4D97-AF65-F5344CB8AC3E}">
        <p14:creationId xmlns:p14="http://schemas.microsoft.com/office/powerpoint/2010/main" val="3316888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2600BF0-C604-4549-B9B6-50A10FC5D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911" y="-20288"/>
            <a:ext cx="4319637" cy="431963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F8E73FA-6325-D01C-91A4-22A8E1250BE1}"/>
              </a:ext>
            </a:extLst>
          </p:cNvPr>
          <p:cNvSpPr/>
          <p:nvPr/>
        </p:nvSpPr>
        <p:spPr>
          <a:xfrm>
            <a:off x="0" y="4092884"/>
            <a:ext cx="8280971" cy="59873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8818854-7E77-0672-441E-FA01ADE75108}"/>
              </a:ext>
            </a:extLst>
          </p:cNvPr>
          <p:cNvSpPr txBox="1">
            <a:spLocks/>
          </p:cNvSpPr>
          <p:nvPr/>
        </p:nvSpPr>
        <p:spPr>
          <a:xfrm>
            <a:off x="1070392" y="4012949"/>
            <a:ext cx="2378327" cy="652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solidFill>
                  <a:srgbClr val="FFE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3X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2.5“ Drive</a:t>
            </a:r>
            <a:endParaRPr lang="en-US" altLang="zh-TW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CA10F2D-BEB8-64CA-D504-EE3DAE80EDD4}"/>
              </a:ext>
            </a:extLst>
          </p:cNvPr>
          <p:cNvSpPr txBox="1">
            <a:spLocks/>
          </p:cNvSpPr>
          <p:nvPr/>
        </p:nvSpPr>
        <p:spPr>
          <a:xfrm>
            <a:off x="3892122" y="4012949"/>
            <a:ext cx="4707444" cy="7419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40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1X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3.5“ Drive</a:t>
            </a:r>
            <a:endParaRPr lang="en-US" altLang="zh-TW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endParaRPr lang="en-US" altLang="zh-TW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AC6A0E3-88CF-6AA2-D7D7-1DC887BA9DF7}"/>
              </a:ext>
            </a:extLst>
          </p:cNvPr>
          <p:cNvSpPr/>
          <p:nvPr/>
        </p:nvSpPr>
        <p:spPr>
          <a:xfrm>
            <a:off x="4822219" y="2156168"/>
            <a:ext cx="429431" cy="69642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D97C179-2FEB-A7A6-3D88-0273E74AE10E}"/>
              </a:ext>
            </a:extLst>
          </p:cNvPr>
          <p:cNvSpPr/>
          <p:nvPr/>
        </p:nvSpPr>
        <p:spPr>
          <a:xfrm>
            <a:off x="3411432" y="3623093"/>
            <a:ext cx="613216" cy="27795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6E5B5CA-2740-4739-BFC3-669A48A405DD}"/>
              </a:ext>
            </a:extLst>
          </p:cNvPr>
          <p:cNvSpPr/>
          <p:nvPr/>
        </p:nvSpPr>
        <p:spPr>
          <a:xfrm>
            <a:off x="3563832" y="3472702"/>
            <a:ext cx="613216" cy="11095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BFC-ESM-150-KKWGK-4A (9)">
            <a:extLst>
              <a:ext uri="{FF2B5EF4-FFF2-40B4-BE49-F238E27FC236}">
                <a16:creationId xmlns:a16="http://schemas.microsoft.com/office/drawing/2014/main" id="{FA7B58B9-87AB-4B86-B34F-442D0CF40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5" t="42428" r="15487" b="35842"/>
          <a:stretch/>
        </p:blipFill>
        <p:spPr bwMode="auto">
          <a:xfrm>
            <a:off x="6372276" y="736958"/>
            <a:ext cx="2320825" cy="241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8170DBAF-06C4-41E6-87ED-DE84396FFFA0}"/>
              </a:ext>
            </a:extLst>
          </p:cNvPr>
          <p:cNvCxnSpPr>
            <a:cxnSpLocks/>
          </p:cNvCxnSpPr>
          <p:nvPr/>
        </p:nvCxnSpPr>
        <p:spPr>
          <a:xfrm flipV="1">
            <a:off x="4257457" y="1285504"/>
            <a:ext cx="1988387" cy="10270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FF566302-91B0-4042-954B-8DA3B393C1B4}"/>
              </a:ext>
            </a:extLst>
          </p:cNvPr>
          <p:cNvSpPr/>
          <p:nvPr/>
        </p:nvSpPr>
        <p:spPr>
          <a:xfrm>
            <a:off x="6765689" y="1007796"/>
            <a:ext cx="1398353" cy="184480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84DFAC0-C4F5-4068-BF6E-E1EF903A6DAF}"/>
              </a:ext>
            </a:extLst>
          </p:cNvPr>
          <p:cNvSpPr/>
          <p:nvPr/>
        </p:nvSpPr>
        <p:spPr>
          <a:xfrm>
            <a:off x="4024648" y="2160473"/>
            <a:ext cx="429430" cy="696429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56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933790DE-A84C-4C66-8EB4-1A08D5956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13" t="4722" r="29446" b="693"/>
          <a:stretch/>
        </p:blipFill>
        <p:spPr>
          <a:xfrm>
            <a:off x="5409179" y="371438"/>
            <a:ext cx="2143632" cy="466728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74E3636-95EA-4E47-B375-26E7685FD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3" t="4722" r="14499"/>
          <a:stretch/>
        </p:blipFill>
        <p:spPr>
          <a:xfrm>
            <a:off x="1141546" y="363943"/>
            <a:ext cx="3672591" cy="4800826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3D97C179-2FEB-A7A6-3D88-0273E74AE10E}"/>
              </a:ext>
            </a:extLst>
          </p:cNvPr>
          <p:cNvSpPr/>
          <p:nvPr/>
        </p:nvSpPr>
        <p:spPr>
          <a:xfrm>
            <a:off x="1650330" y="1138578"/>
            <a:ext cx="1852502" cy="2489555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D97C179-2FEB-A7A6-3D88-0273E74AE10E}"/>
              </a:ext>
            </a:extLst>
          </p:cNvPr>
          <p:cNvSpPr/>
          <p:nvPr/>
        </p:nvSpPr>
        <p:spPr>
          <a:xfrm>
            <a:off x="1399841" y="2602411"/>
            <a:ext cx="2780207" cy="392156"/>
          </a:xfrm>
          <a:prstGeom prst="rect">
            <a:avLst/>
          </a:prstGeom>
          <a:solidFill>
            <a:schemeClr val="accent5"/>
          </a:solid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1376489" y="2645407"/>
            <a:ext cx="18373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VGA Length Support</a:t>
            </a:r>
          </a:p>
        </p:txBody>
      </p:sp>
      <p:sp>
        <p:nvSpPr>
          <p:cNvPr id="5" name="矩形 4"/>
          <p:cNvSpPr/>
          <p:nvPr/>
        </p:nvSpPr>
        <p:spPr>
          <a:xfrm>
            <a:off x="1802707" y="1138579"/>
            <a:ext cx="15359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>
                <a:solidFill>
                  <a:srgbClr val="FFE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Mini-ITX</a:t>
            </a:r>
          </a:p>
          <a:p>
            <a:pPr algn="ctr"/>
            <a:r>
              <a:rPr lang="en-US" altLang="zh-TW" sz="2400" dirty="0" err="1">
                <a:solidFill>
                  <a:srgbClr val="FFE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MicroATX</a:t>
            </a:r>
            <a:endParaRPr lang="en-US" altLang="zh-TW" sz="2400" dirty="0">
              <a:solidFill>
                <a:srgbClr val="FFEE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</a:endParaRPr>
          </a:p>
          <a:p>
            <a:pPr algn="ctr"/>
            <a:r>
              <a:rPr lang="en-US" altLang="zh-TW" sz="2400" dirty="0">
                <a:solidFill>
                  <a:srgbClr val="FFE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ATX</a:t>
            </a:r>
            <a:endParaRPr lang="zh-TW" altLang="en-US" sz="2400" dirty="0">
              <a:solidFill>
                <a:srgbClr val="FFEE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55606" y="2237400"/>
            <a:ext cx="14302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(</a:t>
            </a:r>
            <a:r>
              <a:rPr lang="is-I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305mm x244mm</a:t>
            </a:r>
            <a:r>
              <a:rPr lang="en-US" altLang="zh-TW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)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D97C179-2FEB-A7A6-3D88-0273E74AE10E}"/>
              </a:ext>
            </a:extLst>
          </p:cNvPr>
          <p:cNvSpPr/>
          <p:nvPr/>
        </p:nvSpPr>
        <p:spPr>
          <a:xfrm rot="5400000">
            <a:off x="3701371" y="2393758"/>
            <a:ext cx="4036676" cy="233807"/>
          </a:xfrm>
          <a:prstGeom prst="rect">
            <a:avLst/>
          </a:prstGeom>
          <a:solidFill>
            <a:schemeClr val="bg2">
              <a:lumMod val="40000"/>
              <a:lumOff val="60000"/>
              <a:alpha val="8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 rot="16200000">
            <a:off x="4496219" y="2881193"/>
            <a:ext cx="24224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Cable Management Support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 rot="16200000">
            <a:off x="5198885" y="1114229"/>
            <a:ext cx="912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TW" sz="2400" dirty="0">
                <a:solidFill>
                  <a:srgbClr val="FFE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26</a:t>
            </a:r>
            <a:r>
              <a:rPr lang="it-IT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mm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3D97C179-2FEB-A7A6-3D88-0273E74AE10E}"/>
              </a:ext>
            </a:extLst>
          </p:cNvPr>
          <p:cNvSpPr/>
          <p:nvPr/>
        </p:nvSpPr>
        <p:spPr>
          <a:xfrm>
            <a:off x="5977285" y="796926"/>
            <a:ext cx="1393287" cy="1268039"/>
          </a:xfrm>
          <a:prstGeom prst="rect">
            <a:avLst/>
          </a:prstGeom>
          <a:solidFill>
            <a:schemeClr val="accent5">
              <a:lumMod val="75000"/>
              <a:alpha val="85098"/>
            </a:schemeClr>
          </a:solid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970561" y="796926"/>
            <a:ext cx="1393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Air Cooler </a:t>
            </a:r>
          </a:p>
          <a:p>
            <a:pPr algn="ctr"/>
            <a:r>
              <a:rPr lang="en-US" altLang="zh-TW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Height Support</a:t>
            </a:r>
            <a:endParaRPr lang="zh-TW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091807" y="1590989"/>
            <a:ext cx="1125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zh-TW" sz="2400" dirty="0">
                <a:solidFill>
                  <a:srgbClr val="FFE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165</a:t>
            </a:r>
            <a:r>
              <a:rPr lang="it-IT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mm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3D97C179-2FEB-A7A6-3D88-0273E74AE10E}"/>
              </a:ext>
            </a:extLst>
          </p:cNvPr>
          <p:cNvSpPr/>
          <p:nvPr/>
        </p:nvSpPr>
        <p:spPr>
          <a:xfrm>
            <a:off x="1399841" y="3891636"/>
            <a:ext cx="1509459" cy="821619"/>
          </a:xfrm>
          <a:prstGeom prst="rect">
            <a:avLst/>
          </a:prstGeom>
          <a:solidFill>
            <a:schemeClr val="accent3">
              <a:lumMod val="60000"/>
              <a:lumOff val="40000"/>
              <a:alpha val="48000"/>
            </a:schemeClr>
          </a:solid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312047" y="3835855"/>
            <a:ext cx="168448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ATX &amp; Standard</a:t>
            </a:r>
          </a:p>
          <a:p>
            <a:pPr algn="ctr"/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</a:t>
            </a:r>
            <a:r>
              <a:rPr lang="en-US" altLang="zh-TW" sz="2400" dirty="0">
                <a:solidFill>
                  <a:srgbClr val="FFE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 </a:t>
            </a:r>
          </a:p>
          <a:p>
            <a:pPr algn="ctr"/>
            <a:r>
              <a:rPr lang="en-US" altLang="zh-TW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(Suggest up to 185mm)</a:t>
            </a:r>
            <a:endParaRPr lang="zh-TW" alt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B7BB02F-C782-D587-735D-6548BF81CBC9}"/>
              </a:ext>
            </a:extLst>
          </p:cNvPr>
          <p:cNvSpPr txBox="1"/>
          <p:nvPr/>
        </p:nvSpPr>
        <p:spPr>
          <a:xfrm>
            <a:off x="3006773" y="2554208"/>
            <a:ext cx="1306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Calibri"/>
                <a:cs typeface="Calibri"/>
              </a:rPr>
              <a:t> </a:t>
            </a:r>
            <a:r>
              <a:rPr lang="it-IT" altLang="zh-TW" sz="2400" dirty="0">
                <a:solidFill>
                  <a:srgbClr val="FFE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330</a:t>
            </a:r>
            <a:r>
              <a:rPr lang="it-IT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</a:rPr>
              <a:t>mm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376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5C7EA48-C810-FE9B-292A-CF42C1B3E17C}"/>
              </a:ext>
            </a:extLst>
          </p:cNvPr>
          <p:cNvSpPr/>
          <p:nvPr/>
        </p:nvSpPr>
        <p:spPr>
          <a:xfrm>
            <a:off x="1" y="860245"/>
            <a:ext cx="2833684" cy="59873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-132061" y="587013"/>
            <a:ext cx="300368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lnSpc>
                <a:spcPct val="120000"/>
              </a:lnSpc>
            </a:pPr>
            <a:r>
              <a:rPr lang="en-US" altLang="zh-TW" sz="4800" b="0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son Bold" panose="00000400000000000000" pitchFamily="2" charset="0"/>
                <a:ea typeface="CYuenHK-SemiMedium"/>
                <a:cs typeface="Abadi MT Condensed Extra Bold"/>
              </a:rPr>
              <a:t>PROTON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BA6585F-3876-4438-A1C7-904F78EFD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228980"/>
              </p:ext>
            </p:extLst>
          </p:nvPr>
        </p:nvGraphicFramePr>
        <p:xfrm>
          <a:off x="3026169" y="36298"/>
          <a:ext cx="5712418" cy="49688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5990">
                  <a:extLst>
                    <a:ext uri="{9D8B030D-6E8A-4147-A177-3AD203B41FA5}">
                      <a16:colId xmlns:a16="http://schemas.microsoft.com/office/drawing/2014/main" val="1357475317"/>
                    </a:ext>
                  </a:extLst>
                </a:gridCol>
                <a:gridCol w="532013">
                  <a:extLst>
                    <a:ext uri="{9D8B030D-6E8A-4147-A177-3AD203B41FA5}">
                      <a16:colId xmlns:a16="http://schemas.microsoft.com/office/drawing/2014/main" val="1565888657"/>
                    </a:ext>
                  </a:extLst>
                </a:gridCol>
                <a:gridCol w="3944415">
                  <a:extLst>
                    <a:ext uri="{9D8B030D-6E8A-4147-A177-3AD203B41FA5}">
                      <a16:colId xmlns:a16="http://schemas.microsoft.com/office/drawing/2014/main" val="3446352059"/>
                    </a:ext>
                  </a:extLst>
                </a:gridCol>
              </a:tblGrid>
              <a:tr h="25763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 dirty="0">
                          <a:effectLst/>
                        </a:rPr>
                        <a:t>PROTON 4F-Black WITH BPA 600W</a:t>
                      </a:r>
                      <a:endParaRPr lang="en-US" sz="72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749051"/>
                  </a:ext>
                </a:extLst>
              </a:tr>
              <a:tr h="17022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Part no.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 dirty="0">
                          <a:effectLst/>
                        </a:rPr>
                        <a:t>BFC-PROBR6KKGSK-4F</a:t>
                      </a:r>
                      <a:endParaRPr lang="en-US" sz="72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1273345861"/>
                  </a:ext>
                </a:extLst>
              </a:tr>
              <a:tr h="17022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Materials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Steel, Mesh, Plastic, Tempered Glass 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702638840"/>
                  </a:ext>
                </a:extLst>
              </a:tr>
              <a:tr h="17022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Dimensions 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 dirty="0">
                          <a:effectLst/>
                        </a:rPr>
                        <a:t>Case:       L373*W212*H470 mm</a:t>
                      </a:r>
                      <a:endParaRPr lang="en-US" sz="72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2405596053"/>
                  </a:ext>
                </a:extLst>
              </a:tr>
              <a:tr h="17022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Motherboard Supports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Mini-ITX, MicroATX, ATX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840902964"/>
                  </a:ext>
                </a:extLst>
              </a:tr>
              <a:tr h="17022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Air Cooler Height Support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165mm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4173953843"/>
                  </a:ext>
                </a:extLst>
              </a:tr>
              <a:tr h="17022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VGA Length Support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330mm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3225435331"/>
                  </a:ext>
                </a:extLst>
              </a:tr>
              <a:tr h="20709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Cable Management Support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up to 26m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509752896"/>
                  </a:ext>
                </a:extLst>
              </a:tr>
              <a:tr h="17022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5.25" Drive Bay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720" u="none" strike="noStrike">
                          <a:effectLst/>
                        </a:rPr>
                        <a:t>0</a:t>
                      </a:r>
                      <a:endParaRPr lang="en-US" altLang="zh-TW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3081496011"/>
                  </a:ext>
                </a:extLst>
              </a:tr>
              <a:tr h="17022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3.5" Drive Bay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720" u="none" strike="noStrike">
                          <a:effectLst/>
                        </a:rPr>
                        <a:t>1</a:t>
                      </a:r>
                      <a:endParaRPr lang="en-US" altLang="zh-TW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320777895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2.5" Drive Bay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720" u="none" strike="noStrike">
                          <a:effectLst/>
                        </a:rPr>
                        <a:t>3</a:t>
                      </a:r>
                      <a:endParaRPr lang="en-US" altLang="zh-TW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8121628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 dirty="0">
                          <a:effectLst/>
                        </a:rPr>
                        <a:t>Fan mounts</a:t>
                      </a:r>
                      <a:endParaRPr lang="en-US" sz="72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20" u="none" strike="noStrike">
                          <a:effectLst/>
                        </a:rPr>
                        <a:t>Front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3 x 120mm or 3 x 140mm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2672087280"/>
                  </a:ext>
                </a:extLst>
              </a:tr>
              <a:tr h="823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20" u="none" strike="noStrike">
                          <a:effectLst/>
                        </a:rPr>
                        <a:t>Top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2 x 120mm or  2 x 140mm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18679594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20" u="none" strike="noStrike">
                          <a:effectLst/>
                        </a:rPr>
                        <a:t>Rear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1 x 120mm 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2681182174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Included Cooling Fan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20" u="none" strike="noStrike">
                          <a:effectLst/>
                        </a:rPr>
                        <a:t>Front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3 x 120mm F-RGB Fan (Black Frame)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4180237094"/>
                  </a:ext>
                </a:extLst>
              </a:tr>
              <a:tr h="823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20" u="none" strike="noStrike">
                          <a:effectLst/>
                        </a:rPr>
                        <a:t>Top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720" u="none" strike="noStrike">
                          <a:effectLst/>
                        </a:rPr>
                        <a:t>　</a:t>
                      </a:r>
                      <a:endParaRPr lang="zh-TW" alt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6203036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20" u="none" strike="noStrike">
                          <a:effectLst/>
                        </a:rPr>
                        <a:t>Rear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1 x 120mm F-RGB Fan (Black Frame)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3725279047"/>
                  </a:ext>
                </a:extLst>
              </a:tr>
              <a:tr h="16200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Radiator Support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20" u="none" strike="noStrike">
                          <a:effectLst/>
                        </a:rPr>
                        <a:t>Front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360mm x 1/280mm x 1/ 240mm x 1</a:t>
                      </a:r>
                      <a:br>
                        <a:rPr lang="en-US" sz="720" u="none" strike="noStrike">
                          <a:effectLst/>
                        </a:rPr>
                      </a:br>
                      <a:r>
                        <a:rPr lang="en-US" sz="720" u="none" strike="noStrike">
                          <a:effectLst/>
                        </a:rPr>
                        <a:t>(Thickness up to 27mm)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1228583634"/>
                  </a:ext>
                </a:extLst>
              </a:tr>
              <a:tr h="1420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20" u="none" strike="noStrike">
                          <a:effectLst/>
                        </a:rPr>
                        <a:t>Top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 dirty="0">
                          <a:effectLst/>
                        </a:rPr>
                        <a:t>240mm x 1/280mm x 1 (Thickness up to 27mm)</a:t>
                      </a:r>
                      <a:endParaRPr lang="en-US" sz="72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21751009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20" u="none" strike="noStrike">
                          <a:effectLst/>
                        </a:rPr>
                        <a:t>Rear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120mm x 1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319087724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PCI-E Slots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7 Slots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213418295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I/O Ports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 1 x USB 3.0, 2 x USB , Audio I/O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318815962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Power Supply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 dirty="0">
                          <a:effectLst/>
                        </a:rPr>
                        <a:t>ATX &amp; Standard / up to 200mm (Suggest up to 200mm)</a:t>
                      </a:r>
                      <a:endParaRPr lang="en-US" sz="72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573977510"/>
                  </a:ext>
                </a:extLst>
              </a:tr>
              <a:tr h="32135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>
                          <a:effectLst/>
                        </a:rPr>
                        <a:t>‎Remark</a:t>
                      </a:r>
                      <a:endParaRPr lang="en-US" sz="72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38564" marR="138564" marT="69282" marB="69282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20" u="none" strike="noStrike" dirty="0">
                          <a:effectLst/>
                        </a:rPr>
                        <a:t>CUFT: 2.38 </a:t>
                      </a:r>
                      <a:r>
                        <a:rPr lang="zh-TW" altLang="en-US" sz="720" u="none" strike="noStrike" dirty="0">
                          <a:effectLst/>
                        </a:rPr>
                        <a:t>  </a:t>
                      </a:r>
                      <a:r>
                        <a:rPr lang="en-US" sz="720" u="none" strike="noStrike" dirty="0">
                          <a:effectLst/>
                        </a:rPr>
                        <a:t>CBM :0.067</a:t>
                      </a:r>
                      <a:br>
                        <a:rPr lang="en-US" sz="720" u="none" strike="noStrike" dirty="0">
                          <a:effectLst/>
                        </a:rPr>
                      </a:br>
                      <a:r>
                        <a:rPr lang="en-US" sz="720" u="none" strike="noStrike" dirty="0">
                          <a:effectLst/>
                        </a:rPr>
                        <a:t>Carton:    L536*W274*H460 mm</a:t>
                      </a:r>
                      <a:r>
                        <a:rPr lang="zh-TW" altLang="en-US" sz="720" u="none" strike="noStrike" dirty="0">
                          <a:effectLst/>
                        </a:rPr>
                        <a:t> </a:t>
                      </a:r>
                      <a:r>
                        <a:rPr lang="en-US" sz="720" u="none" strike="noStrike" dirty="0">
                          <a:effectLst/>
                        </a:rPr>
                        <a:t>N.W: 5.4Kgs /   G.W:6.5Kgs(w/o fans)</a:t>
                      </a:r>
                      <a:endParaRPr lang="en-US" sz="72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927254809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8EF5795E-4A6A-4C37-800D-A580D097D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63" y="1164779"/>
            <a:ext cx="3707703" cy="370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68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347</Words>
  <Application>Microsoft Office PowerPoint</Application>
  <PresentationFormat>自訂</PresentationFormat>
  <Paragraphs>93</Paragraphs>
  <Slides>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5" baseType="lpstr">
      <vt:lpstr>Arial</vt:lpstr>
      <vt:lpstr>Bahnschrift SemiBold</vt:lpstr>
      <vt:lpstr>Bebas Neue</vt:lpstr>
      <vt:lpstr>Bison Bold</vt:lpstr>
      <vt:lpstr>Calibri</vt:lpstr>
      <vt:lpstr>Helvetica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yuching</dc:creator>
  <cp:lastModifiedBy>Rex</cp:lastModifiedBy>
  <cp:revision>66</cp:revision>
  <dcterms:created xsi:type="dcterms:W3CDTF">2023-10-16T11:34:33Z</dcterms:created>
  <dcterms:modified xsi:type="dcterms:W3CDTF">2024-11-27T06:31:48Z</dcterms:modified>
</cp:coreProperties>
</file>