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9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jaya Dissa(Dissanayake Sanjaya Bhanu)" initials="SDS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1F1"/>
    <a:srgbClr val="5FBBDB"/>
    <a:srgbClr val="2F5597"/>
    <a:srgbClr val="002060"/>
    <a:srgbClr val="00B0F0"/>
    <a:srgbClr val="00FFC9"/>
    <a:srgbClr val="E34DD1"/>
    <a:srgbClr val="00AC87"/>
    <a:srgbClr val="548235"/>
    <a:srgbClr val="00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17241-7CDA-4D5E-B6A3-952085DFAC3E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E625-B7E3-4683-A990-CE56CCF2B5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77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4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1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9235C-DE4D-41A4-8E71-056DA68C124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2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B5BD48-BB77-6EE5-F334-0BB24F11BB18}"/>
              </a:ext>
            </a:extLst>
          </p:cNvPr>
          <p:cNvSpPr txBox="1"/>
          <p:nvPr/>
        </p:nvSpPr>
        <p:spPr>
          <a:xfrm>
            <a:off x="7133374" y="4285282"/>
            <a:ext cx="2940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SALES KIT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E41D3BC-CD59-356A-DCA7-41A4FF18300B}"/>
              </a:ext>
            </a:extLst>
          </p:cNvPr>
          <p:cNvCxnSpPr>
            <a:cxnSpLocks/>
          </p:cNvCxnSpPr>
          <p:nvPr/>
        </p:nvCxnSpPr>
        <p:spPr>
          <a:xfrm>
            <a:off x="6851974" y="4265182"/>
            <a:ext cx="3526466" cy="486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75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277B532-E0C4-0669-3EB1-58DCC37CD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07770"/>
              </p:ext>
            </p:extLst>
          </p:nvPr>
        </p:nvGraphicFramePr>
        <p:xfrm>
          <a:off x="2180204" y="696647"/>
          <a:ext cx="7831591" cy="5612832"/>
        </p:xfrm>
        <a:graphic>
          <a:graphicData uri="http://schemas.openxmlformats.org/drawingml/2006/table">
            <a:tbl>
              <a:tblPr>
                <a:solidFill>
                  <a:srgbClr val="A082EA">
                    <a:alpha val="10588"/>
                  </a:srgbClr>
                </a:solidFill>
                <a:tableStyleId>{5C22544A-7EE6-4342-B048-85BDC9FD1C3A}</a:tableStyleId>
              </a:tblPr>
              <a:tblGrid>
                <a:gridCol w="1162595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643621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3041796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  <a:gridCol w="2983579">
                  <a:extLst>
                    <a:ext uri="{9D8B030D-6E8A-4147-A177-3AD203B41FA5}">
                      <a16:colId xmlns:a16="http://schemas.microsoft.com/office/drawing/2014/main" val="75850760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NOVA MESH SE TG 4A-Black</a:t>
                      </a:r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zh-TW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NOVA MESH SE TG 4A</a:t>
                      </a:r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4A-White</a:t>
                      </a:r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BFC-NSE-300-WWGKW-4A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BFC-NSE-300-KKGSK-4A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4712883217548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4712883217555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886027157848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886027157855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N.W:5.4Kgs /   G.W:6.4Kgs</a:t>
                      </a:r>
                      <a:endParaRPr lang="en-US" altLang="zh-TW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N.W:5.4Kgs /   G.W:6.4Kgs</a:t>
                      </a:r>
                      <a:endParaRPr lang="en-US" altLang="zh-TW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Materials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(W x H x D)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L417*W230*H460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Mini-ITX, </a:t>
                      </a:r>
                      <a:r>
                        <a:rPr lang="en-US" sz="1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MicroATX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Air Cooler Height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185mm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VGA Length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357mm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Cable Management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up to 32.5m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60346608"/>
                  </a:ext>
                </a:extLst>
              </a:tr>
              <a:tr h="2481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Fan mounts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 x 120mm or 2 x 140mm</a:t>
                      </a:r>
                      <a:endParaRPr lang="en-US" altLang="zh-TW" sz="10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 x 120mm or  2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 x 120mm or 1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Radiator Support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360mm x 1/280mm x 1/ 240mm x 1 (Thickness up to 27mm)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280mm x 1/ 240mm x 1 (Thickness up to 27mm)</a:t>
                      </a: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120mm x 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PCI-E Slots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I/O 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 x USB 3.0,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Power Supply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ATX &amp; Standard / up to 200mm (Suggest up to 200mm)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rgbClr val="99C1F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23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6074FD15-A4CA-C2E1-8E78-85F8AF076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6" t="-1" r="9348" b="59929"/>
          <a:stretch/>
        </p:blipFill>
        <p:spPr>
          <a:xfrm>
            <a:off x="4848823" y="3942319"/>
            <a:ext cx="5784968" cy="291568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95A2046-056C-163D-B290-610135123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6" t="36376" r="27548" b="5095"/>
          <a:stretch/>
        </p:blipFill>
        <p:spPr>
          <a:xfrm>
            <a:off x="7937550" y="0"/>
            <a:ext cx="4254450" cy="401389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413981" y="228257"/>
            <a:ext cx="225410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ABOUT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FC9AA22-C474-D5FF-C0B5-BBAD712765B8}"/>
              </a:ext>
            </a:extLst>
          </p:cNvPr>
          <p:cNvGrpSpPr/>
          <p:nvPr/>
        </p:nvGrpSpPr>
        <p:grpSpPr>
          <a:xfrm>
            <a:off x="21870" y="1418523"/>
            <a:ext cx="5379597" cy="5439477"/>
            <a:chOff x="0" y="1418523"/>
            <a:chExt cx="5379597" cy="54394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19C068F-5B3C-C8E5-83B0-2BE79D0F1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78403"/>
              <a:ext cx="5379597" cy="5379597"/>
            </a:xfrm>
            <a:prstGeom prst="rect">
              <a:avLst/>
            </a:prstGeom>
          </p:spPr>
        </p:pic>
        <p:cxnSp>
          <p:nvCxnSpPr>
            <p:cNvPr id="3" name="直線接點 2">
              <a:extLst>
                <a:ext uri="{FF2B5EF4-FFF2-40B4-BE49-F238E27FC236}">
                  <a16:creationId xmlns:a16="http://schemas.microsoft.com/office/drawing/2014/main" id="{3FE10E29-7211-E608-2F0D-53ADD2D6AD23}"/>
                </a:ext>
              </a:extLst>
            </p:cNvPr>
            <p:cNvCxnSpPr>
              <a:cxnSpLocks/>
            </p:cNvCxnSpPr>
            <p:nvPr/>
          </p:nvCxnSpPr>
          <p:spPr>
            <a:xfrm>
              <a:off x="2848089" y="1702363"/>
              <a:ext cx="1548141" cy="330343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147EF756-EF15-E158-FF21-6D565FDDE0E8}"/>
                </a:ext>
              </a:extLst>
            </p:cNvPr>
            <p:cNvSpPr txBox="1"/>
            <p:nvPr/>
          </p:nvSpPr>
          <p:spPr>
            <a:xfrm rot="732490">
              <a:off x="3157446" y="1418523"/>
              <a:ext cx="103806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215</a:t>
              </a:r>
              <a:r>
                <a:rPr lang="en-US" altLang="zh-TW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DF704330-FD68-EBFC-8ADE-E5D18236C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839" y="2556732"/>
              <a:ext cx="79078" cy="3537141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D66F79D4-E22E-E44C-5382-8BA315CF71E7}"/>
                </a:ext>
              </a:extLst>
            </p:cNvPr>
            <p:cNvSpPr txBox="1"/>
            <p:nvPr/>
          </p:nvSpPr>
          <p:spPr>
            <a:xfrm rot="16200000">
              <a:off x="-101864" y="4031099"/>
              <a:ext cx="103806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480</a:t>
              </a:r>
              <a:r>
                <a:rPr lang="en-US" altLang="zh-TW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A5CC15A3-9222-83B0-0F2A-88D993266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91" y="1729967"/>
              <a:ext cx="1872658" cy="605477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4A386808-2163-9488-F0CC-A05AD740FC00}"/>
                </a:ext>
              </a:extLst>
            </p:cNvPr>
            <p:cNvSpPr txBox="1"/>
            <p:nvPr/>
          </p:nvSpPr>
          <p:spPr>
            <a:xfrm rot="20542828">
              <a:off x="1184573" y="1596982"/>
              <a:ext cx="103806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425</a:t>
              </a:r>
              <a:r>
                <a:rPr lang="en-US" altLang="zh-TW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94633-2C6F-F784-666B-B2A8660CCFAF}"/>
              </a:ext>
            </a:extLst>
          </p:cNvPr>
          <p:cNvSpPr txBox="1"/>
          <p:nvPr/>
        </p:nvSpPr>
        <p:spPr>
          <a:xfrm>
            <a:off x="4904265" y="2059617"/>
            <a:ext cx="2935419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TW" sz="3600" dirty="0">
                <a:solidFill>
                  <a:srgbClr val="FFFF00"/>
                </a:solidFill>
                <a:latin typeface="Bison Bold" panose="00000400000000000000" pitchFamily="2" charset="0"/>
              </a:rPr>
              <a:t>Dust Free </a:t>
            </a:r>
            <a:r>
              <a:rPr lang="en-US" altLang="zh-TW" sz="3600" dirty="0">
                <a:solidFill>
                  <a:schemeClr val="bg1"/>
                </a:solidFill>
                <a:latin typeface="Bison Bold" panose="00000400000000000000" pitchFamily="2" charset="0"/>
              </a:rPr>
              <a:t>Design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TW" sz="3600" dirty="0">
                <a:solidFill>
                  <a:schemeClr val="bg1"/>
                </a:solidFill>
                <a:latin typeface="Bison Bold" panose="00000400000000000000" pitchFamily="2" charset="0"/>
              </a:rPr>
              <a:t>With Dust Filters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5E06B0D-66E4-CDB2-53B5-5CF25E9E7835}"/>
              </a:ext>
            </a:extLst>
          </p:cNvPr>
          <p:cNvSpPr txBox="1">
            <a:spLocks/>
          </p:cNvSpPr>
          <p:nvPr/>
        </p:nvSpPr>
        <p:spPr>
          <a:xfrm>
            <a:off x="6974172" y="4013893"/>
            <a:ext cx="1236413" cy="34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dirty="0">
                <a:solidFill>
                  <a:srgbClr val="FFFF00"/>
                </a:solidFill>
                <a:latin typeface="Bebas Neue" panose="020B0606020202050201" pitchFamily="34" charset="0"/>
              </a:rPr>
              <a:t>TOP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400DE0E-3B02-A45E-C0E6-B130EA9934E2}"/>
              </a:ext>
            </a:extLst>
          </p:cNvPr>
          <p:cNvSpPr txBox="1">
            <a:spLocks/>
          </p:cNvSpPr>
          <p:nvPr/>
        </p:nvSpPr>
        <p:spPr>
          <a:xfrm>
            <a:off x="10015584" y="3664455"/>
            <a:ext cx="1236413" cy="34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dirty="0">
                <a:solidFill>
                  <a:srgbClr val="FFFF00"/>
                </a:solidFill>
                <a:latin typeface="Bebas Neue" panose="020B0606020202050201" pitchFamily="34" charset="0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49743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3986A9-9457-7E69-88B9-4C2DCA048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3" t="5032" r="18126" b="62069"/>
          <a:stretch/>
        </p:blipFill>
        <p:spPr>
          <a:xfrm>
            <a:off x="-1" y="1317812"/>
            <a:ext cx="10919013" cy="554018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633686" y="458983"/>
            <a:ext cx="31472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I/O Ports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31177FC-9AF2-8185-8237-76D89061680C}"/>
              </a:ext>
            </a:extLst>
          </p:cNvPr>
          <p:cNvSpPr txBox="1"/>
          <p:nvPr/>
        </p:nvSpPr>
        <p:spPr>
          <a:xfrm>
            <a:off x="8411079" y="1089926"/>
            <a:ext cx="172956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FF00"/>
                </a:solidFill>
                <a:latin typeface="Bison Bold" panose="00000400000000000000" pitchFamily="2" charset="0"/>
              </a:rPr>
              <a:t>M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IC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B425740-B5FA-D4AA-47F0-D0E22746A478}"/>
              </a:ext>
            </a:extLst>
          </p:cNvPr>
          <p:cNvSpPr txBox="1"/>
          <p:nvPr/>
        </p:nvSpPr>
        <p:spPr>
          <a:xfrm>
            <a:off x="8815116" y="664646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FF00"/>
                </a:solidFill>
                <a:latin typeface="Bison Bold" panose="00000400000000000000" pitchFamily="2" charset="0"/>
              </a:rPr>
              <a:t>H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r>
              <a:rPr lang="zh-TW" altLang="en-US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 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AUDIO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820920-3604-F1FD-CB5E-CC54836E01A9}"/>
              </a:ext>
            </a:extLst>
          </p:cNvPr>
          <p:cNvSpPr txBox="1"/>
          <p:nvPr/>
        </p:nvSpPr>
        <p:spPr>
          <a:xfrm>
            <a:off x="9396390" y="2844225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FF00"/>
                </a:solidFill>
                <a:latin typeface="Bison Bold" panose="00000400000000000000" pitchFamily="2" charset="0"/>
              </a:rPr>
              <a:t>P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OWER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86763AE-0396-71E5-2B73-69336C8C29D1}"/>
              </a:ext>
            </a:extLst>
          </p:cNvPr>
          <p:cNvSpPr txBox="1"/>
          <p:nvPr/>
        </p:nvSpPr>
        <p:spPr>
          <a:xfrm>
            <a:off x="7067635" y="1272674"/>
            <a:ext cx="219916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2X</a:t>
            </a:r>
            <a:endParaRPr lang="en-US" altLang="zh-TW" sz="3200" spc="600" dirty="0">
              <a:solidFill>
                <a:schemeClr val="accent1">
                  <a:lumMod val="60000"/>
                  <a:lumOff val="40000"/>
                </a:schemeClr>
              </a:solidFill>
              <a:latin typeface="Bison Bold" panose="00000400000000000000" pitchFamily="2" charset="0"/>
            </a:endParaRPr>
          </a:p>
          <a:p>
            <a:pPr algn="ctr"/>
            <a:r>
              <a:rPr lang="en-US" altLang="zh-TW" sz="3200" spc="600" dirty="0">
                <a:solidFill>
                  <a:srgbClr val="FFFF00"/>
                </a:solidFill>
                <a:latin typeface="Bison Bold" panose="00000400000000000000" pitchFamily="2" charset="0"/>
              </a:rPr>
              <a:t>U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SB3.0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BAC889-14BE-43A2-AE44-93D12E5FAF07}"/>
              </a:ext>
            </a:extLst>
          </p:cNvPr>
          <p:cNvSpPr txBox="1"/>
          <p:nvPr/>
        </p:nvSpPr>
        <p:spPr>
          <a:xfrm>
            <a:off x="8878938" y="2337639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FF00"/>
                </a:solidFill>
                <a:latin typeface="Bison Bold" panose="00000400000000000000" pitchFamily="2" charset="0"/>
              </a:rPr>
              <a:t>R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ESET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60272D5-5A5A-DEC3-6006-9CD62D85C8A6}"/>
              </a:ext>
            </a:extLst>
          </p:cNvPr>
          <p:cNvCxnSpPr>
            <a:cxnSpLocks/>
          </p:cNvCxnSpPr>
          <p:nvPr/>
        </p:nvCxnSpPr>
        <p:spPr>
          <a:xfrm>
            <a:off x="8973211" y="1697120"/>
            <a:ext cx="0" cy="1904629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953056-6C90-4546-298D-B736C40209A4}"/>
              </a:ext>
            </a:extLst>
          </p:cNvPr>
          <p:cNvCxnSpPr>
            <a:cxnSpLocks/>
          </p:cNvCxnSpPr>
          <p:nvPr/>
        </p:nvCxnSpPr>
        <p:spPr>
          <a:xfrm>
            <a:off x="8167219" y="2337639"/>
            <a:ext cx="0" cy="753594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58B1F14-8D95-553C-1C53-7708D12F2DFC}"/>
              </a:ext>
            </a:extLst>
          </p:cNvPr>
          <p:cNvCxnSpPr>
            <a:cxnSpLocks/>
          </p:cNvCxnSpPr>
          <p:nvPr/>
        </p:nvCxnSpPr>
        <p:spPr>
          <a:xfrm>
            <a:off x="9396390" y="2943680"/>
            <a:ext cx="0" cy="826673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836C599-9B22-99D3-FC40-11925B048C1F}"/>
              </a:ext>
            </a:extLst>
          </p:cNvPr>
          <p:cNvCxnSpPr>
            <a:cxnSpLocks/>
          </p:cNvCxnSpPr>
          <p:nvPr/>
        </p:nvCxnSpPr>
        <p:spPr>
          <a:xfrm>
            <a:off x="9865994" y="3386511"/>
            <a:ext cx="0" cy="651217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85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7AE506C-215F-FB61-9407-12A2E368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95" y="1415819"/>
            <a:ext cx="5525738" cy="552573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08F8EE6-A5E9-58B3-6FDB-122A497B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43" y="1415819"/>
            <a:ext cx="5525738" cy="552573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7199559" y="222859"/>
            <a:ext cx="4654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800" spc="600" dirty="0">
                <a:solidFill>
                  <a:schemeClr val="bg1"/>
                </a:solidFill>
                <a:latin typeface="Bison Bold" panose="00000400000000000000" pitchFamily="2" charset="0"/>
              </a:rPr>
              <a:t>Space-Efficient</a:t>
            </a:r>
          </a:p>
          <a:p>
            <a:pPr algn="r"/>
            <a:r>
              <a:rPr lang="en-US" altLang="zh-TW" sz="4800" spc="600" dirty="0">
                <a:solidFill>
                  <a:schemeClr val="bg1"/>
                </a:solidFill>
                <a:latin typeface="Bison Bold" panose="00000400000000000000" pitchFamily="2" charset="0"/>
              </a:rPr>
              <a:t>Interior</a:t>
            </a:r>
            <a:endParaRPr lang="zh-TW" altLang="en-US" sz="4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A012D9A-5308-1B39-7198-88A687EDF92E}"/>
              </a:ext>
            </a:extLst>
          </p:cNvPr>
          <p:cNvSpPr/>
          <p:nvPr/>
        </p:nvSpPr>
        <p:spPr>
          <a:xfrm>
            <a:off x="2018913" y="4915047"/>
            <a:ext cx="1818439" cy="584775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EB49B6F-7A49-5E73-7EFB-DBB2B18A45F3}"/>
              </a:ext>
            </a:extLst>
          </p:cNvPr>
          <p:cNvSpPr txBox="1"/>
          <p:nvPr/>
        </p:nvSpPr>
        <p:spPr>
          <a:xfrm>
            <a:off x="3448639" y="1182401"/>
            <a:ext cx="181844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3.5”HDD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BF0F78-092E-D0E1-BAE5-C785A6979C4F}"/>
              </a:ext>
            </a:extLst>
          </p:cNvPr>
          <p:cNvSpPr txBox="1"/>
          <p:nvPr/>
        </p:nvSpPr>
        <p:spPr>
          <a:xfrm>
            <a:off x="2443834" y="1035750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OR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CA78469-04B3-5F9A-5F55-872578F68179}"/>
              </a:ext>
            </a:extLst>
          </p:cNvPr>
          <p:cNvSpPr txBox="1"/>
          <p:nvPr/>
        </p:nvSpPr>
        <p:spPr>
          <a:xfrm>
            <a:off x="1029039" y="1182401"/>
            <a:ext cx="15730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2.5”SSD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A28A72C-F359-CB69-10D6-D1C4FD6725E6}"/>
              </a:ext>
            </a:extLst>
          </p:cNvPr>
          <p:cNvSpPr txBox="1"/>
          <p:nvPr/>
        </p:nvSpPr>
        <p:spPr>
          <a:xfrm>
            <a:off x="467860" y="1035750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2X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2CA51AA-856A-E101-ECAE-1B7D395FCB7F}"/>
              </a:ext>
            </a:extLst>
          </p:cNvPr>
          <p:cNvSpPr txBox="1"/>
          <p:nvPr/>
        </p:nvSpPr>
        <p:spPr>
          <a:xfrm>
            <a:off x="3029980" y="1035750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1X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C181DC0-43ED-EA9A-5D9E-10F199D2CF21}"/>
              </a:ext>
            </a:extLst>
          </p:cNvPr>
          <p:cNvSpPr/>
          <p:nvPr/>
        </p:nvSpPr>
        <p:spPr>
          <a:xfrm>
            <a:off x="5667649" y="5254344"/>
            <a:ext cx="1533785" cy="977774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8F1C4F-FF2B-B8B5-E274-9ADB5D4588FE}"/>
              </a:ext>
            </a:extLst>
          </p:cNvPr>
          <p:cNvSpPr txBox="1"/>
          <p:nvPr/>
        </p:nvSpPr>
        <p:spPr>
          <a:xfrm>
            <a:off x="7460388" y="5915367"/>
            <a:ext cx="222615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3.5”HDD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59A4AD-5C77-F6A5-EA33-E971B86662D4}"/>
              </a:ext>
            </a:extLst>
          </p:cNvPr>
          <p:cNvSpPr txBox="1"/>
          <p:nvPr/>
        </p:nvSpPr>
        <p:spPr>
          <a:xfrm>
            <a:off x="7934110" y="5248105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&amp;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C3B6B9A-89DD-A6BF-53D4-DB7B5986460E}"/>
              </a:ext>
            </a:extLst>
          </p:cNvPr>
          <p:cNvSpPr txBox="1"/>
          <p:nvPr/>
        </p:nvSpPr>
        <p:spPr>
          <a:xfrm>
            <a:off x="7765203" y="4898837"/>
            <a:ext cx="15730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2.5”SSD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AC6C6F-4866-761D-C1D2-DA3D07DFF41F}"/>
              </a:ext>
            </a:extLst>
          </p:cNvPr>
          <p:cNvSpPr txBox="1"/>
          <p:nvPr/>
        </p:nvSpPr>
        <p:spPr>
          <a:xfrm>
            <a:off x="7213077" y="4743133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1X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983AFAF-4B75-5480-B8DE-3AAB0EEC3DD6}"/>
              </a:ext>
            </a:extLst>
          </p:cNvPr>
          <p:cNvSpPr txBox="1"/>
          <p:nvPr/>
        </p:nvSpPr>
        <p:spPr>
          <a:xfrm>
            <a:off x="7224372" y="5759663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1X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A6C52DD-B7E4-6E42-9B1A-B828A184A0F2}"/>
              </a:ext>
            </a:extLst>
          </p:cNvPr>
          <p:cNvSpPr txBox="1"/>
          <p:nvPr/>
        </p:nvSpPr>
        <p:spPr>
          <a:xfrm>
            <a:off x="8970304" y="5254595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OR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C601407-CAA3-2710-B60B-E26CD349C576}"/>
              </a:ext>
            </a:extLst>
          </p:cNvPr>
          <p:cNvSpPr txBox="1"/>
          <p:nvPr/>
        </p:nvSpPr>
        <p:spPr>
          <a:xfrm>
            <a:off x="10220559" y="5396916"/>
            <a:ext cx="159947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3.5”HDD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D4F2813-6A02-471E-602B-63AC90C8C74B}"/>
              </a:ext>
            </a:extLst>
          </p:cNvPr>
          <p:cNvSpPr txBox="1"/>
          <p:nvPr/>
        </p:nvSpPr>
        <p:spPr>
          <a:xfrm>
            <a:off x="9658485" y="5250265"/>
            <a:ext cx="7253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spc="300" dirty="0">
                <a:solidFill>
                  <a:schemeClr val="bg1"/>
                </a:solidFill>
                <a:latin typeface="Bison Bold" panose="00000400000000000000" pitchFamily="2" charset="0"/>
              </a:rPr>
              <a:t>2X</a:t>
            </a:r>
            <a:endParaRPr lang="zh-TW" altLang="en-US" sz="44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5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26B330C-8A77-3F9F-6BF5-527D9B717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2" t="6292" r="9693" b="5259"/>
          <a:stretch/>
        </p:blipFill>
        <p:spPr>
          <a:xfrm>
            <a:off x="5531667" y="516048"/>
            <a:ext cx="5483328" cy="606582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6222042" y="1503182"/>
            <a:ext cx="2575409" cy="3213673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8AEAC78-6070-AEA7-405C-B74D0D9E355E}"/>
              </a:ext>
            </a:extLst>
          </p:cNvPr>
          <p:cNvSpPr/>
          <p:nvPr/>
        </p:nvSpPr>
        <p:spPr>
          <a:xfrm>
            <a:off x="6638958" y="1757029"/>
            <a:ext cx="1237196" cy="1158846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7242038" y="840413"/>
            <a:ext cx="53541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7038117" y="1955126"/>
            <a:ext cx="53541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6143785" y="3056978"/>
            <a:ext cx="3432480" cy="636097"/>
          </a:xfrm>
          <a:prstGeom prst="rect">
            <a:avLst/>
          </a:prstGeom>
          <a:noFill/>
          <a:ln w="508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9BCCE65-E94E-D02E-0109-0BAA9C3F8894}"/>
              </a:ext>
            </a:extLst>
          </p:cNvPr>
          <p:cNvSpPr txBox="1"/>
          <p:nvPr/>
        </p:nvSpPr>
        <p:spPr>
          <a:xfrm>
            <a:off x="7713922" y="3021083"/>
            <a:ext cx="53541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C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5AA4721-896F-28CB-1A69-E7B5B8E1B41C}"/>
              </a:ext>
            </a:extLst>
          </p:cNvPr>
          <p:cNvSpPr/>
          <p:nvPr/>
        </p:nvSpPr>
        <p:spPr>
          <a:xfrm>
            <a:off x="10109081" y="1503181"/>
            <a:ext cx="483110" cy="3213673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A28E3F6-4918-6496-D3AF-550118C5ECF7}"/>
              </a:ext>
            </a:extLst>
          </p:cNvPr>
          <p:cNvSpPr txBox="1"/>
          <p:nvPr/>
        </p:nvSpPr>
        <p:spPr>
          <a:xfrm>
            <a:off x="10148643" y="777846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198AB87-FF75-5D9C-68BC-5D55A4764373}"/>
              </a:ext>
            </a:extLst>
          </p:cNvPr>
          <p:cNvGrpSpPr/>
          <p:nvPr/>
        </p:nvGrpSpPr>
        <p:grpSpPr>
          <a:xfrm>
            <a:off x="858991" y="756584"/>
            <a:ext cx="4462371" cy="5192508"/>
            <a:chOff x="1220360" y="756584"/>
            <a:chExt cx="4462371" cy="5192508"/>
          </a:xfrm>
        </p:grpSpPr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809A84D6-85CE-D2A5-5117-BC08C9B81D0E}"/>
                </a:ext>
              </a:extLst>
            </p:cNvPr>
            <p:cNvSpPr txBox="1"/>
            <p:nvPr/>
          </p:nvSpPr>
          <p:spPr>
            <a:xfrm>
              <a:off x="1220360" y="813403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FFFF00"/>
                  </a:solidFill>
                  <a:latin typeface="Bison Bold" panose="00000400000000000000" pitchFamily="2" charset="0"/>
                </a:rPr>
                <a:t>A</a:t>
              </a:r>
              <a:endParaRPr lang="zh-TW" altLang="en-US" sz="4000" spc="600" dirty="0">
                <a:solidFill>
                  <a:srgbClr val="FFFF00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AEB49B6F-7A49-5E73-7EFB-DBB2B18A45F3}"/>
                </a:ext>
              </a:extLst>
            </p:cNvPr>
            <p:cNvSpPr txBox="1"/>
            <p:nvPr/>
          </p:nvSpPr>
          <p:spPr>
            <a:xfrm>
              <a:off x="1502160" y="1228901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ini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-ITX, M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icro 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ATX, ATX</a:t>
              </a:r>
              <a:endParaRPr lang="zh-TW" altLang="en-US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74899AA1-E656-B8D0-7C6E-61BA613C8470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1199245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7CB709D-DDA9-CD0B-7C16-3B18AF114147}"/>
                </a:ext>
              </a:extLst>
            </p:cNvPr>
            <p:cNvSpPr txBox="1"/>
            <p:nvPr/>
          </p:nvSpPr>
          <p:spPr>
            <a:xfrm>
              <a:off x="1502160" y="756584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Motherboard Support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CA5F6A2-26A5-0336-DB8E-78F0003D0870}"/>
                </a:ext>
              </a:extLst>
            </p:cNvPr>
            <p:cNvSpPr txBox="1"/>
            <p:nvPr/>
          </p:nvSpPr>
          <p:spPr>
            <a:xfrm>
              <a:off x="1220360" y="2135056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Bison Bold" panose="00000400000000000000" pitchFamily="2" charset="0"/>
                </a:rPr>
                <a:t>B</a:t>
              </a:r>
              <a:endParaRPr lang="zh-TW" altLang="en-US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22F48D7-E5B9-D1A2-2D30-0323D7C16533}"/>
                </a:ext>
              </a:extLst>
            </p:cNvPr>
            <p:cNvSpPr txBox="1"/>
            <p:nvPr/>
          </p:nvSpPr>
          <p:spPr>
            <a:xfrm>
              <a:off x="1502160" y="2550554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Eras Demi ITC" panose="020B0805030504020804" pitchFamily="34" charset="0"/>
                </a:rPr>
                <a:t>≤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 185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A6731426-E6CF-EF66-C0C8-2A571FA4D647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2520898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DC73B79-D1B7-BB4E-5F8A-16C16182EDA5}"/>
                </a:ext>
              </a:extLst>
            </p:cNvPr>
            <p:cNvSpPr txBox="1"/>
            <p:nvPr/>
          </p:nvSpPr>
          <p:spPr>
            <a:xfrm>
              <a:off x="1502160" y="2078237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CPU Cooler Height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450AEAA1-B273-2C57-E066-D78D363D9C31}"/>
                </a:ext>
              </a:extLst>
            </p:cNvPr>
            <p:cNvSpPr txBox="1"/>
            <p:nvPr/>
          </p:nvSpPr>
          <p:spPr>
            <a:xfrm>
              <a:off x="1220360" y="3513528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00B050"/>
                  </a:solidFill>
                  <a:latin typeface="Bison Bold" panose="00000400000000000000" pitchFamily="2" charset="0"/>
                </a:rPr>
                <a:t>C</a:t>
              </a:r>
              <a:endParaRPr lang="zh-TW" altLang="en-US" sz="4000" spc="600" dirty="0">
                <a:solidFill>
                  <a:srgbClr val="00B050"/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30DA762-6810-4E41-9975-5BFD2FA4A8F7}"/>
                </a:ext>
              </a:extLst>
            </p:cNvPr>
            <p:cNvSpPr txBox="1"/>
            <p:nvPr/>
          </p:nvSpPr>
          <p:spPr>
            <a:xfrm>
              <a:off x="1502160" y="3929026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Eras Demi ITC" panose="020B0805030504020804" pitchFamily="34" charset="0"/>
                </a:rPr>
                <a:t>≤</a:t>
              </a:r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 357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32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8106DF9B-D698-A8C3-053A-1A0402CFB1F6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3899370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5FCE0DD-51C2-3D0D-9D0A-8DA369F78A61}"/>
                </a:ext>
              </a:extLst>
            </p:cNvPr>
            <p:cNvSpPr txBox="1"/>
            <p:nvPr/>
          </p:nvSpPr>
          <p:spPr>
            <a:xfrm>
              <a:off x="1502160" y="3456709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Max. VGA Card Length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D1BC0E3-0345-096C-9A60-12A1E3FE3252}"/>
                </a:ext>
              </a:extLst>
            </p:cNvPr>
            <p:cNvSpPr txBox="1"/>
            <p:nvPr/>
          </p:nvSpPr>
          <p:spPr>
            <a:xfrm>
              <a:off x="1220360" y="4948819"/>
              <a:ext cx="4177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2">
                      <a:lumMod val="75000"/>
                    </a:schemeClr>
                  </a:solidFill>
                  <a:latin typeface="Bison Bold" panose="00000400000000000000" pitchFamily="2" charset="0"/>
                </a:rPr>
                <a:t>D</a:t>
              </a:r>
              <a:endParaRPr lang="zh-TW" altLang="en-US" sz="4000" spc="600" dirty="0">
                <a:solidFill>
                  <a:schemeClr val="accent2">
                    <a:lumMod val="75000"/>
                  </a:schemeClr>
                </a:solidFill>
                <a:latin typeface="Bison Bold" panose="00000400000000000000" pitchFamily="2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FDCA26FE-F149-C4F9-1667-B61EF363E132}"/>
                </a:ext>
              </a:extLst>
            </p:cNvPr>
            <p:cNvSpPr txBox="1"/>
            <p:nvPr/>
          </p:nvSpPr>
          <p:spPr>
            <a:xfrm>
              <a:off x="1502160" y="5364317"/>
              <a:ext cx="4180571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Thickness up to 27</a:t>
              </a:r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mm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4D5FD227-5748-7461-852B-A21B4FFBAD7C}"/>
                </a:ext>
              </a:extLst>
            </p:cNvPr>
            <p:cNvCxnSpPr>
              <a:cxnSpLocks/>
            </p:cNvCxnSpPr>
            <p:nvPr/>
          </p:nvCxnSpPr>
          <p:spPr>
            <a:xfrm>
              <a:off x="1700355" y="5334661"/>
              <a:ext cx="3783646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7205EC4-1168-9989-CAC2-4FCA1B2DACC9}"/>
                </a:ext>
              </a:extLst>
            </p:cNvPr>
            <p:cNvSpPr txBox="1"/>
            <p:nvPr/>
          </p:nvSpPr>
          <p:spPr>
            <a:xfrm>
              <a:off x="1502160" y="4892000"/>
              <a:ext cx="41805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Front Radiator Space</a:t>
              </a:r>
              <a:endParaRPr lang="zh-TW" altLang="en-US" sz="2400" spc="300" dirty="0">
                <a:solidFill>
                  <a:schemeClr val="accent5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98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63B116-3B13-CC8B-3C91-E767A945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174" y="974308"/>
            <a:ext cx="5275455" cy="52754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A4A1503-ABB4-7F5A-71DE-B36B3BF5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153" y="1124201"/>
            <a:ext cx="5064046" cy="506404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7167663" y="4678214"/>
            <a:ext cx="1554480" cy="947660"/>
          </a:xfrm>
          <a:prstGeom prst="rect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7738607" y="4798101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11080620" y="621963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0AEAA1-B273-2C57-E066-D78D363D9C31}"/>
              </a:ext>
            </a:extLst>
          </p:cNvPr>
          <p:cNvSpPr txBox="1"/>
          <p:nvPr/>
        </p:nvSpPr>
        <p:spPr>
          <a:xfrm>
            <a:off x="444278" y="2245692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accent4">
                  <a:lumMod val="60000"/>
                  <a:lumOff val="4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30DA762-6810-4E41-9975-5BFD2FA4A8F7}"/>
              </a:ext>
            </a:extLst>
          </p:cNvPr>
          <p:cNvSpPr txBox="1"/>
          <p:nvPr/>
        </p:nvSpPr>
        <p:spPr>
          <a:xfrm>
            <a:off x="726078" y="2661190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200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106DF9B-D698-A8C3-053A-1A0402CFB1F6}"/>
              </a:ext>
            </a:extLst>
          </p:cNvPr>
          <p:cNvCxnSpPr>
            <a:cxnSpLocks/>
          </p:cNvCxnSpPr>
          <p:nvPr/>
        </p:nvCxnSpPr>
        <p:spPr>
          <a:xfrm>
            <a:off x="924273" y="2631534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FCE0DD-51C2-3D0D-9D0A-8DA369F78A61}"/>
              </a:ext>
            </a:extLst>
          </p:cNvPr>
          <p:cNvSpPr txBox="1"/>
          <p:nvPr/>
        </p:nvSpPr>
        <p:spPr>
          <a:xfrm>
            <a:off x="726078" y="2188873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Max PSU Length 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1BC0E3-0345-096C-9A60-12A1E3FE3252}"/>
              </a:ext>
            </a:extLst>
          </p:cNvPr>
          <p:cNvSpPr txBox="1"/>
          <p:nvPr/>
        </p:nvSpPr>
        <p:spPr>
          <a:xfrm>
            <a:off x="444278" y="3680983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20000"/>
                    <a:lumOff val="80000"/>
                  </a:schemeClr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accent5">
                  <a:lumMod val="20000"/>
                  <a:lumOff val="8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DCA26FE-F149-C4F9-1667-B61EF363E132}"/>
              </a:ext>
            </a:extLst>
          </p:cNvPr>
          <p:cNvSpPr txBox="1"/>
          <p:nvPr/>
        </p:nvSpPr>
        <p:spPr>
          <a:xfrm>
            <a:off x="726078" y="4096481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up to 32.5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D5FD227-5748-7461-852B-A21B4FFBAD7C}"/>
              </a:ext>
            </a:extLst>
          </p:cNvPr>
          <p:cNvCxnSpPr>
            <a:cxnSpLocks/>
          </p:cNvCxnSpPr>
          <p:nvPr/>
        </p:nvCxnSpPr>
        <p:spPr>
          <a:xfrm>
            <a:off x="924273" y="4066825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205EC4-1168-9989-CAC2-4FCA1B2DACC9}"/>
              </a:ext>
            </a:extLst>
          </p:cNvPr>
          <p:cNvSpPr txBox="1"/>
          <p:nvPr/>
        </p:nvSpPr>
        <p:spPr>
          <a:xfrm>
            <a:off x="726078" y="3624164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Cable management Space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11143314" y="1373057"/>
            <a:ext cx="219963" cy="4252817"/>
          </a:xfrm>
          <a:prstGeom prst="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64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8DA2CB-82B8-1810-48D6-F49C1307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70" y="1033126"/>
            <a:ext cx="5658672" cy="5658672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93F766EE-FD17-876C-399D-E300CFD5600A}"/>
              </a:ext>
            </a:extLst>
          </p:cNvPr>
          <p:cNvGrpSpPr/>
          <p:nvPr/>
        </p:nvGrpSpPr>
        <p:grpSpPr>
          <a:xfrm>
            <a:off x="1633644" y="1053148"/>
            <a:ext cx="2931931" cy="1460748"/>
            <a:chOff x="1305091" y="1384313"/>
            <a:chExt cx="3249170" cy="1618803"/>
          </a:xfrm>
          <a:effectLst/>
        </p:grpSpPr>
        <p:pic>
          <p:nvPicPr>
            <p:cNvPr id="23" name="圖形 79">
              <a:extLst>
                <a:ext uri="{FF2B5EF4-FFF2-40B4-BE49-F238E27FC236}">
                  <a16:creationId xmlns:a16="http://schemas.microsoft.com/office/drawing/2014/main" id="{D5D38DB0-8AAF-E716-0918-762759A9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6368" y="1384313"/>
              <a:ext cx="1201335" cy="1201335"/>
            </a:xfrm>
            <a:prstGeom prst="rect">
              <a:avLst/>
            </a:prstGeom>
          </p:spPr>
        </p:pic>
        <p:pic>
          <p:nvPicPr>
            <p:cNvPr id="24" name="圖形 81">
              <a:extLst>
                <a:ext uri="{FF2B5EF4-FFF2-40B4-BE49-F238E27FC236}">
                  <a16:creationId xmlns:a16="http://schemas.microsoft.com/office/drawing/2014/main" id="{47A23B53-3A5E-9DF7-7775-578CD8E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5193" y="1532959"/>
              <a:ext cx="1065503" cy="1065503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EE0FA1B2-E70A-2D43-7B8C-DC91164350B3}"/>
                </a:ext>
              </a:extLst>
            </p:cNvPr>
            <p:cNvSpPr txBox="1">
              <a:spLocks/>
            </p:cNvSpPr>
            <p:nvPr/>
          </p:nvSpPr>
          <p:spPr>
            <a:xfrm>
              <a:off x="1305091" y="2673770"/>
              <a:ext cx="1714212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728E619-28B1-DE42-D65E-9A6DCD430EE1}"/>
                </a:ext>
              </a:extLst>
            </p:cNvPr>
            <p:cNvSpPr txBox="1">
              <a:spLocks/>
            </p:cNvSpPr>
            <p:nvPr/>
          </p:nvSpPr>
          <p:spPr>
            <a:xfrm>
              <a:off x="2690697" y="2673770"/>
              <a:ext cx="1863564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</p:grp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68758B9-34D4-4354-956F-3EAB059558AD}"/>
              </a:ext>
            </a:extLst>
          </p:cNvPr>
          <p:cNvCxnSpPr>
            <a:cxnSpLocks/>
          </p:cNvCxnSpPr>
          <p:nvPr/>
        </p:nvCxnSpPr>
        <p:spPr>
          <a:xfrm rot="5400000">
            <a:off x="5048173" y="2649303"/>
            <a:ext cx="1121691" cy="0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D2085A3-6DF8-CFD9-6709-DB41C9039D77}"/>
              </a:ext>
            </a:extLst>
          </p:cNvPr>
          <p:cNvCxnSpPr>
            <a:cxnSpLocks/>
          </p:cNvCxnSpPr>
          <p:nvPr/>
        </p:nvCxnSpPr>
        <p:spPr>
          <a:xfrm rot="5400000">
            <a:off x="4772632" y="2650238"/>
            <a:ext cx="1308639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F96A9D6D-B3B5-A5D6-62C5-21E25135DD40}"/>
              </a:ext>
            </a:extLst>
          </p:cNvPr>
          <p:cNvGrpSpPr/>
          <p:nvPr/>
        </p:nvGrpSpPr>
        <p:grpSpPr>
          <a:xfrm>
            <a:off x="6185107" y="1064056"/>
            <a:ext cx="2715430" cy="193072"/>
            <a:chOff x="6216641" y="453050"/>
            <a:chExt cx="3012480" cy="214193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EF31DE4-C17B-DB5F-6FAD-8BBE3AE22FC4}"/>
                </a:ext>
              </a:extLst>
            </p:cNvPr>
            <p:cNvGrpSpPr/>
            <p:nvPr/>
          </p:nvGrpSpPr>
          <p:grpSpPr>
            <a:xfrm>
              <a:off x="6231728" y="453050"/>
              <a:ext cx="2997393" cy="0"/>
              <a:chOff x="952306" y="358144"/>
              <a:chExt cx="2601408" cy="0"/>
            </a:xfrm>
          </p:grpSpPr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5D3D0B17-9685-3BF4-49A7-8173C6465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306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01353DCB-28A6-2E42-F090-8F7DAB65B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3714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A4498FD8-F9E2-498C-9519-2DFF03BBA389}"/>
                </a:ext>
              </a:extLst>
            </p:cNvPr>
            <p:cNvCxnSpPr>
              <a:cxnSpLocks/>
            </p:cNvCxnSpPr>
            <p:nvPr/>
          </p:nvCxnSpPr>
          <p:spPr>
            <a:xfrm>
              <a:off x="6216641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0D2D903B-5EAC-F4EB-E3EE-04F3AC79F285}"/>
                </a:ext>
              </a:extLst>
            </p:cNvPr>
            <p:cNvCxnSpPr>
              <a:cxnSpLocks/>
            </p:cNvCxnSpPr>
            <p:nvPr/>
          </p:nvCxnSpPr>
          <p:spPr>
            <a:xfrm>
              <a:off x="7642540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35165D2-720C-ADB3-40A7-88C8B7F75836}"/>
              </a:ext>
            </a:extLst>
          </p:cNvPr>
          <p:cNvGrpSpPr/>
          <p:nvPr/>
        </p:nvGrpSpPr>
        <p:grpSpPr>
          <a:xfrm rot="5400000">
            <a:off x="8695758" y="3607632"/>
            <a:ext cx="3464470" cy="3"/>
            <a:chOff x="1063379" y="358141"/>
            <a:chExt cx="3335703" cy="2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7483C13B-BACF-AEA9-4A4A-9A8BB55C01C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844471" y="-422951"/>
              <a:ext cx="0" cy="1562184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F38ED031-4238-F409-5732-CB628279EB7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43951" y="-396989"/>
              <a:ext cx="0" cy="1510263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827D031-DCCA-DAC8-D460-12B0885BAD82}"/>
              </a:ext>
            </a:extLst>
          </p:cNvPr>
          <p:cNvGrpSpPr/>
          <p:nvPr/>
        </p:nvGrpSpPr>
        <p:grpSpPr>
          <a:xfrm rot="5400000">
            <a:off x="8998956" y="3081470"/>
            <a:ext cx="2423917" cy="0"/>
            <a:chOff x="1770696" y="565342"/>
            <a:chExt cx="2333825" cy="0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4DCD7845-B880-9A23-3459-25C39430663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696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2ADAA0AB-52DA-AA7F-6B49-CDB6480A0253}"/>
                </a:ext>
              </a:extLst>
            </p:cNvPr>
            <p:cNvCxnSpPr>
              <a:cxnSpLocks/>
            </p:cNvCxnSpPr>
            <p:nvPr/>
          </p:nvCxnSpPr>
          <p:spPr>
            <a:xfrm>
              <a:off x="3024521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21654C6B-0B84-649E-EB91-B1199A49FC67}"/>
              </a:ext>
            </a:extLst>
          </p:cNvPr>
          <p:cNvCxnSpPr>
            <a:cxnSpLocks/>
          </p:cNvCxnSpPr>
          <p:nvPr/>
        </p:nvCxnSpPr>
        <p:spPr>
          <a:xfrm rot="5400000">
            <a:off x="9650066" y="5065871"/>
            <a:ext cx="112169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D3781DC1-C9AE-A04D-D508-32C7744F6E37}"/>
              </a:ext>
            </a:extLst>
          </p:cNvPr>
          <p:cNvGrpSpPr/>
          <p:nvPr/>
        </p:nvGrpSpPr>
        <p:grpSpPr>
          <a:xfrm>
            <a:off x="1367149" y="2641118"/>
            <a:ext cx="3464921" cy="1254915"/>
            <a:chOff x="1284239" y="2819606"/>
            <a:chExt cx="3464921" cy="1254915"/>
          </a:xfrm>
          <a:effectLst/>
        </p:grpSpPr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3018BE2C-4923-E060-AC44-4CE9F0BCCEFA}"/>
                </a:ext>
              </a:extLst>
            </p:cNvPr>
            <p:cNvSpPr txBox="1"/>
            <p:nvPr/>
          </p:nvSpPr>
          <p:spPr>
            <a:xfrm>
              <a:off x="1284239" y="3612856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3 x 120mm or 2 x 140mm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2AEE6D19-C252-DE01-9501-69294946C955}"/>
                </a:ext>
              </a:extLst>
            </p:cNvPr>
            <p:cNvSpPr txBox="1"/>
            <p:nvPr/>
          </p:nvSpPr>
          <p:spPr>
            <a:xfrm>
              <a:off x="2146628" y="2819606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F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RONT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87EEA287-9D2E-7A2C-2944-C883937B3C4A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3516865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30B9DF0C-8062-1361-AA3E-1AF93D38E35F}"/>
              </a:ext>
            </a:extLst>
          </p:cNvPr>
          <p:cNvGrpSpPr/>
          <p:nvPr/>
        </p:nvGrpSpPr>
        <p:grpSpPr>
          <a:xfrm>
            <a:off x="1367149" y="3782561"/>
            <a:ext cx="3464921" cy="1254915"/>
            <a:chOff x="1284239" y="3943884"/>
            <a:chExt cx="3464921" cy="1254915"/>
          </a:xfrm>
          <a:effectLst/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1FD6452-6C47-42FE-EE17-DDEB3FCC8045}"/>
                </a:ext>
              </a:extLst>
            </p:cNvPr>
            <p:cNvSpPr txBox="1"/>
            <p:nvPr/>
          </p:nvSpPr>
          <p:spPr>
            <a:xfrm>
              <a:off x="1284239" y="4737134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 x 120mm or 2 x 140mm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44955512-CF44-1973-1496-4ECDBE745312}"/>
                </a:ext>
              </a:extLst>
            </p:cNvPr>
            <p:cNvSpPr txBox="1"/>
            <p:nvPr/>
          </p:nvSpPr>
          <p:spPr>
            <a:xfrm>
              <a:off x="2146628" y="3943884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T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OP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E55739A5-CE70-6428-EDD0-893294B9B552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4641143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CB793286-D911-8F0F-EDB8-1652367C49E1}"/>
              </a:ext>
            </a:extLst>
          </p:cNvPr>
          <p:cNvGrpSpPr/>
          <p:nvPr/>
        </p:nvGrpSpPr>
        <p:grpSpPr>
          <a:xfrm>
            <a:off x="1367149" y="4930915"/>
            <a:ext cx="3464921" cy="1254915"/>
            <a:chOff x="1284239" y="5371341"/>
            <a:chExt cx="3464921" cy="1254915"/>
          </a:xfrm>
          <a:effectLst/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23079446-2150-9D68-4834-3DF3D1E8A245}"/>
                </a:ext>
              </a:extLst>
            </p:cNvPr>
            <p:cNvSpPr txBox="1"/>
            <p:nvPr/>
          </p:nvSpPr>
          <p:spPr>
            <a:xfrm>
              <a:off x="1284239" y="6164591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 x 120mm or 1 x 140mm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D8AA3D1A-F2A5-9BAB-1358-747A2722D083}"/>
                </a:ext>
              </a:extLst>
            </p:cNvPr>
            <p:cNvSpPr txBox="1"/>
            <p:nvPr/>
          </p:nvSpPr>
          <p:spPr>
            <a:xfrm>
              <a:off x="2146628" y="5371341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R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EAR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92F918CD-C13F-BA3C-529F-A6C15E8FB493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6068600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925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1D4F0D3-A115-BDE7-1E78-2FBEF98FE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89" y="1412247"/>
            <a:ext cx="5382900" cy="53829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196380" y="169029"/>
            <a:ext cx="5799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RADIATOR CAPACITY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ECCD38A-607F-3FCC-C5AA-9A3FCBD9B4C7}"/>
              </a:ext>
            </a:extLst>
          </p:cNvPr>
          <p:cNvGrpSpPr/>
          <p:nvPr/>
        </p:nvGrpSpPr>
        <p:grpSpPr>
          <a:xfrm>
            <a:off x="6946214" y="2283364"/>
            <a:ext cx="3508422" cy="3191617"/>
            <a:chOff x="927648" y="1976652"/>
            <a:chExt cx="3566428" cy="3244385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3574CC29-8707-B4BB-B607-07624B9C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16636" y="1976652"/>
              <a:ext cx="781050" cy="510540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6EEC1EE6-80DA-A5E5-EF7F-60B3C6E91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16636" y="2657255"/>
              <a:ext cx="918210" cy="510540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141AD043-3EF7-CA4E-875A-6A4B222E2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16636" y="3337859"/>
              <a:ext cx="1581150" cy="514350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78A1199-DC17-5423-6B46-59F7220A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16636" y="4022273"/>
              <a:ext cx="1844040" cy="514350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91941C80-DCAA-DF03-D62E-E92A06AA3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116636" y="4706687"/>
              <a:ext cx="2377440" cy="514350"/>
            </a:xfrm>
            <a:prstGeom prst="rect">
              <a:avLst/>
            </a:prstGeom>
          </p:spPr>
        </p:pic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767A0047-6BBF-4DE6-0430-B3C08A80F667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4750266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360 mm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080FA141-F208-8C96-74F6-987C814D9DF8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4077618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280 mm</a:t>
              </a: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7F716E6A-6CC7-6070-A8D4-33B3854235B6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3405565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240 mm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4973807F-52F3-7EFA-DB49-27A58E9675B1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2711315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  <p:sp>
          <p:nvSpPr>
            <p:cNvPr id="35" name="Subtitle 2">
              <a:extLst>
                <a:ext uri="{FF2B5EF4-FFF2-40B4-BE49-F238E27FC236}">
                  <a16:creationId xmlns:a16="http://schemas.microsoft.com/office/drawing/2014/main" id="{6D7D036B-4576-85D2-D052-D3A02E38A401}"/>
                </a:ext>
              </a:extLst>
            </p:cNvPr>
            <p:cNvSpPr txBox="1">
              <a:spLocks/>
            </p:cNvSpPr>
            <p:nvPr/>
          </p:nvSpPr>
          <p:spPr>
            <a:xfrm>
              <a:off x="927648" y="2038480"/>
              <a:ext cx="1021429" cy="386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</p:grp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814CCDB-65B2-0B12-1574-E8CBA2130ACB}"/>
              </a:ext>
            </a:extLst>
          </p:cNvPr>
          <p:cNvCxnSpPr>
            <a:cxnSpLocks/>
          </p:cNvCxnSpPr>
          <p:nvPr/>
        </p:nvCxnSpPr>
        <p:spPr>
          <a:xfrm>
            <a:off x="6079964" y="2133824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5950D474-678B-0A0B-71EA-261B22A4013D}"/>
              </a:ext>
            </a:extLst>
          </p:cNvPr>
          <p:cNvCxnSpPr>
            <a:cxnSpLocks/>
          </p:cNvCxnSpPr>
          <p:nvPr/>
        </p:nvCxnSpPr>
        <p:spPr>
          <a:xfrm>
            <a:off x="6331453" y="2133824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31BDEA7-EE78-A506-27BC-ED31043D7697}"/>
              </a:ext>
            </a:extLst>
          </p:cNvPr>
          <p:cNvCxnSpPr>
            <a:cxnSpLocks/>
          </p:cNvCxnSpPr>
          <p:nvPr/>
        </p:nvCxnSpPr>
        <p:spPr>
          <a:xfrm>
            <a:off x="6555783" y="2133824"/>
            <a:ext cx="0" cy="3283226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btitle 2">
            <a:extLst>
              <a:ext uri="{FF2B5EF4-FFF2-40B4-BE49-F238E27FC236}">
                <a16:creationId xmlns:a16="http://schemas.microsoft.com/office/drawing/2014/main" id="{053D0018-1D92-3534-1E68-1CB1B08CC6B5}"/>
              </a:ext>
            </a:extLst>
          </p:cNvPr>
          <p:cNvSpPr txBox="1">
            <a:spLocks/>
          </p:cNvSpPr>
          <p:nvPr/>
        </p:nvSpPr>
        <p:spPr>
          <a:xfrm rot="16200000">
            <a:off x="5785428" y="155751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EA420EB4-67B1-FF5D-BCC3-855AB8FDF665}"/>
              </a:ext>
            </a:extLst>
          </p:cNvPr>
          <p:cNvSpPr txBox="1">
            <a:spLocks/>
          </p:cNvSpPr>
          <p:nvPr/>
        </p:nvSpPr>
        <p:spPr>
          <a:xfrm rot="16200000">
            <a:off x="6042393" y="155751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360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469AEF78-E68B-C64B-C0FB-6C36D851115A}"/>
              </a:ext>
            </a:extLst>
          </p:cNvPr>
          <p:cNvSpPr txBox="1">
            <a:spLocks/>
          </p:cNvSpPr>
          <p:nvPr/>
        </p:nvSpPr>
        <p:spPr>
          <a:xfrm rot="16200000">
            <a:off x="5538579" y="155751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723A1AED-614E-9C33-8C1A-D8FEC96559BE}"/>
              </a:ext>
            </a:extLst>
          </p:cNvPr>
          <p:cNvCxnSpPr>
            <a:cxnSpLocks/>
          </p:cNvCxnSpPr>
          <p:nvPr/>
        </p:nvCxnSpPr>
        <p:spPr>
          <a:xfrm>
            <a:off x="1524924" y="2440333"/>
            <a:ext cx="0" cy="1017325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ubtitle 2">
            <a:extLst>
              <a:ext uri="{FF2B5EF4-FFF2-40B4-BE49-F238E27FC236}">
                <a16:creationId xmlns:a16="http://schemas.microsoft.com/office/drawing/2014/main" id="{225527B2-B58E-A80B-188E-17268A1AB40D}"/>
              </a:ext>
            </a:extLst>
          </p:cNvPr>
          <p:cNvSpPr txBox="1">
            <a:spLocks/>
          </p:cNvSpPr>
          <p:nvPr/>
        </p:nvSpPr>
        <p:spPr>
          <a:xfrm rot="16200000">
            <a:off x="944454" y="3576924"/>
            <a:ext cx="1217009" cy="46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120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F1BE010A-630E-1EB7-3F8E-FC77D812F517}"/>
              </a:ext>
            </a:extLst>
          </p:cNvPr>
          <p:cNvCxnSpPr>
            <a:cxnSpLocks/>
          </p:cNvCxnSpPr>
          <p:nvPr/>
        </p:nvCxnSpPr>
        <p:spPr>
          <a:xfrm rot="5400000">
            <a:off x="3237057" y="327521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5572E6C-54B2-E91D-C9C9-DB7078B4B5C3}"/>
              </a:ext>
            </a:extLst>
          </p:cNvPr>
          <p:cNvCxnSpPr>
            <a:cxnSpLocks/>
          </p:cNvCxnSpPr>
          <p:nvPr/>
        </p:nvCxnSpPr>
        <p:spPr>
          <a:xfrm rot="5400000">
            <a:off x="3525600" y="290467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224AB1B-45E7-2431-FD9C-28468F598236}"/>
              </a:ext>
            </a:extLst>
          </p:cNvPr>
          <p:cNvSpPr txBox="1">
            <a:spLocks/>
          </p:cNvSpPr>
          <p:nvPr/>
        </p:nvSpPr>
        <p:spPr>
          <a:xfrm>
            <a:off x="1244651" y="1436058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B0004E1-5E27-26C3-7A97-D2C64B92817C}"/>
              </a:ext>
            </a:extLst>
          </p:cNvPr>
          <p:cNvSpPr txBox="1">
            <a:spLocks/>
          </p:cNvSpPr>
          <p:nvPr/>
        </p:nvSpPr>
        <p:spPr>
          <a:xfrm>
            <a:off x="1244651" y="1189209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27739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5715754" y="188882"/>
            <a:ext cx="626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spc="600" dirty="0">
                <a:solidFill>
                  <a:schemeClr val="bg1"/>
                </a:solidFill>
                <a:latin typeface="Bison Bold" panose="00000400000000000000" pitchFamily="2" charset="0"/>
              </a:rPr>
              <a:t>Tempered Glass Side Panel with </a:t>
            </a:r>
            <a:r>
              <a:rPr lang="en-US" altLang="zh-TW" sz="4400" spc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Hinge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8AEC62-F0C4-D993-5CD3-26E7853D0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355" y="1635432"/>
            <a:ext cx="4802863" cy="48028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D5E9AEB-764E-8D69-2317-85B0572DD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15" y="1567489"/>
            <a:ext cx="5324645" cy="48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3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16554</TotalTime>
  <Words>364</Words>
  <Application>Microsoft Office PowerPoint</Application>
  <PresentationFormat>寬螢幕</PresentationFormat>
  <Paragraphs>129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Arial</vt:lpstr>
      <vt:lpstr>Bebas Neue</vt:lpstr>
      <vt:lpstr>Bison Bold</vt:lpstr>
      <vt:lpstr>Calibri</vt:lpstr>
      <vt:lpstr>Calibri Light</vt:lpstr>
      <vt:lpstr>Eras Demi ITC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Sanjaya Dissanayake</dc:creator>
  <cp:lastModifiedBy>Rex</cp:lastModifiedBy>
  <cp:revision>578</cp:revision>
  <dcterms:created xsi:type="dcterms:W3CDTF">2016-07-19T04:04:57Z</dcterms:created>
  <dcterms:modified xsi:type="dcterms:W3CDTF">2024-05-23T07:29:29Z</dcterms:modified>
</cp:coreProperties>
</file>