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291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jaya Dissa(Dissanayake Sanjaya Bhanu)" initials="SDS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BBDB"/>
    <a:srgbClr val="2F5597"/>
    <a:srgbClr val="002060"/>
    <a:srgbClr val="00B0F0"/>
    <a:srgbClr val="00FFC9"/>
    <a:srgbClr val="E34DD1"/>
    <a:srgbClr val="00AC87"/>
    <a:srgbClr val="548235"/>
    <a:srgbClr val="00FFF8"/>
    <a:srgbClr val="0B0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8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17241-7CDA-4D5E-B6A3-952085DFAC3E}" type="datetimeFigureOut">
              <a:rPr lang="zh-TW" altLang="en-US" smtClean="0"/>
              <a:t>2024/6/6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5E625-B7E3-4683-A990-CE56CCF2B59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77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5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6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3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40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3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1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9235C-DE4D-41A4-8E71-056DA68C124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C49B-67DB-4140-AFBA-4300AA140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2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9B5BD48-BB77-6EE5-F334-0BB24F11BB18}"/>
              </a:ext>
            </a:extLst>
          </p:cNvPr>
          <p:cNvSpPr txBox="1"/>
          <p:nvPr/>
        </p:nvSpPr>
        <p:spPr>
          <a:xfrm>
            <a:off x="6792644" y="4140931"/>
            <a:ext cx="294022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SALES KIT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E41D3BC-CD59-356A-DCA7-41A4FF18300B}"/>
              </a:ext>
            </a:extLst>
          </p:cNvPr>
          <p:cNvCxnSpPr>
            <a:cxnSpLocks/>
          </p:cNvCxnSpPr>
          <p:nvPr/>
        </p:nvCxnSpPr>
        <p:spPr>
          <a:xfrm>
            <a:off x="7041884" y="4193183"/>
            <a:ext cx="2402563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751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DFF628F6-855C-BBC1-85A7-88216B198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78" y="1595268"/>
            <a:ext cx="5286458" cy="528645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6117116-C94B-A993-A60B-F47384ABA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260" y="1195214"/>
            <a:ext cx="4467571" cy="446757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B523BBC-F68E-6073-8228-F179DDBB1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195" y="1553714"/>
            <a:ext cx="4955891" cy="495589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306481" y="227369"/>
            <a:ext cx="225410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ABOUT</a:t>
            </a:r>
            <a:endParaRPr lang="zh-TW" altLang="en-US" sz="54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3FE10E29-7211-E608-2F0D-53ADD2D6AD23}"/>
              </a:ext>
            </a:extLst>
          </p:cNvPr>
          <p:cNvCxnSpPr>
            <a:cxnSpLocks/>
          </p:cNvCxnSpPr>
          <p:nvPr/>
        </p:nvCxnSpPr>
        <p:spPr>
          <a:xfrm flipV="1">
            <a:off x="2353901" y="1671211"/>
            <a:ext cx="1204111" cy="364285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147EF756-EF15-E158-FF21-6D565FDDE0E8}"/>
              </a:ext>
            </a:extLst>
          </p:cNvPr>
          <p:cNvSpPr txBox="1"/>
          <p:nvPr/>
        </p:nvSpPr>
        <p:spPr>
          <a:xfrm rot="20590902">
            <a:off x="2338102" y="1370500"/>
            <a:ext cx="103806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215</a:t>
            </a:r>
            <a:r>
              <a:rPr lang="en-US" altLang="zh-TW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2400" spc="3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DF704330-FD68-EBFC-8ADE-E5D18236C9A3}"/>
              </a:ext>
            </a:extLst>
          </p:cNvPr>
          <p:cNvCxnSpPr>
            <a:cxnSpLocks/>
          </p:cNvCxnSpPr>
          <p:nvPr/>
        </p:nvCxnSpPr>
        <p:spPr>
          <a:xfrm flipH="1" flipV="1">
            <a:off x="2160141" y="2190939"/>
            <a:ext cx="193760" cy="2725093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66F79D4-E22E-E44C-5382-8BA315CF71E7}"/>
              </a:ext>
            </a:extLst>
          </p:cNvPr>
          <p:cNvSpPr txBox="1"/>
          <p:nvPr/>
        </p:nvSpPr>
        <p:spPr>
          <a:xfrm rot="15989917">
            <a:off x="1432579" y="3268668"/>
            <a:ext cx="103806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480</a:t>
            </a:r>
            <a:r>
              <a:rPr lang="en-US" altLang="zh-TW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2400" spc="3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5CC15A3-9222-83B0-0F2A-88D993266919}"/>
              </a:ext>
            </a:extLst>
          </p:cNvPr>
          <p:cNvCxnSpPr>
            <a:cxnSpLocks/>
          </p:cNvCxnSpPr>
          <p:nvPr/>
        </p:nvCxnSpPr>
        <p:spPr>
          <a:xfrm>
            <a:off x="2468116" y="5151261"/>
            <a:ext cx="1537077" cy="1294804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A386808-2163-9488-F0CC-A05AD740FC00}"/>
              </a:ext>
            </a:extLst>
          </p:cNvPr>
          <p:cNvSpPr txBox="1"/>
          <p:nvPr/>
        </p:nvSpPr>
        <p:spPr>
          <a:xfrm rot="2434621">
            <a:off x="2452660" y="5752986"/>
            <a:ext cx="103806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425</a:t>
            </a:r>
            <a:r>
              <a:rPr lang="en-US" altLang="zh-TW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2400" spc="300" dirty="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1894633-2C6F-F784-666B-B2A8660CCFAF}"/>
              </a:ext>
            </a:extLst>
          </p:cNvPr>
          <p:cNvSpPr txBox="1"/>
          <p:nvPr/>
        </p:nvSpPr>
        <p:spPr>
          <a:xfrm>
            <a:off x="6925230" y="348394"/>
            <a:ext cx="3607972" cy="12003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zh-TW" sz="3600" dirty="0">
                <a:solidFill>
                  <a:schemeClr val="bg1"/>
                </a:solidFill>
                <a:latin typeface="Bison Bold" panose="00000400000000000000" pitchFamily="2" charset="0"/>
              </a:rPr>
              <a:t>Dust Free Design With Dust Filters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5E06B0D-66E4-CDB2-53B5-5CF25E9E7835}"/>
              </a:ext>
            </a:extLst>
          </p:cNvPr>
          <p:cNvSpPr txBox="1">
            <a:spLocks/>
          </p:cNvSpPr>
          <p:nvPr/>
        </p:nvSpPr>
        <p:spPr>
          <a:xfrm>
            <a:off x="5972045" y="1336621"/>
            <a:ext cx="1236413" cy="698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rPr>
              <a:t>TOP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47A72743-5656-B821-9828-55931ABF2D76}"/>
              </a:ext>
            </a:extLst>
          </p:cNvPr>
          <p:cNvSpPr txBox="1">
            <a:spLocks/>
          </p:cNvSpPr>
          <p:nvPr/>
        </p:nvSpPr>
        <p:spPr>
          <a:xfrm>
            <a:off x="8516884" y="1631317"/>
            <a:ext cx="1802903" cy="698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rPr>
              <a:t>BOTTOM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77D1CF5-B84C-55B9-439C-FF1E9011964D}"/>
              </a:ext>
            </a:extLst>
          </p:cNvPr>
          <p:cNvSpPr txBox="1">
            <a:spLocks/>
          </p:cNvSpPr>
          <p:nvPr/>
        </p:nvSpPr>
        <p:spPr>
          <a:xfrm>
            <a:off x="6096000" y="5147723"/>
            <a:ext cx="1802903" cy="698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bas Neue" panose="020B0606020202050201" pitchFamily="34" charset="0"/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49743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8BF358B-00AD-CBCD-FE8F-15E2F4A75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4" t="4238" r="16218" b="56321"/>
          <a:stretch/>
        </p:blipFill>
        <p:spPr>
          <a:xfrm>
            <a:off x="688062" y="1285593"/>
            <a:ext cx="9560461" cy="557240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367272" y="619783"/>
            <a:ext cx="314723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I/O Ports</a:t>
            </a:r>
            <a:endParaRPr lang="zh-TW" altLang="en-US" sz="54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31177FC-9AF2-8185-8237-76D89061680C}"/>
              </a:ext>
            </a:extLst>
          </p:cNvPr>
          <p:cNvSpPr txBox="1"/>
          <p:nvPr/>
        </p:nvSpPr>
        <p:spPr>
          <a:xfrm>
            <a:off x="6963531" y="824105"/>
            <a:ext cx="172956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M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IC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B425740-B5FA-D4AA-47F0-D0E22746A478}"/>
              </a:ext>
            </a:extLst>
          </p:cNvPr>
          <p:cNvSpPr txBox="1"/>
          <p:nvPr/>
        </p:nvSpPr>
        <p:spPr>
          <a:xfrm>
            <a:off x="7367568" y="398825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H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D</a:t>
            </a:r>
            <a:r>
              <a:rPr lang="zh-TW" altLang="en-US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 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AUDIO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A820920-3604-F1FD-CB5E-CC54836E01A9}"/>
              </a:ext>
            </a:extLst>
          </p:cNvPr>
          <p:cNvSpPr txBox="1"/>
          <p:nvPr/>
        </p:nvSpPr>
        <p:spPr>
          <a:xfrm>
            <a:off x="8651073" y="2543823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P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OWER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86763AE-0396-71E5-2B73-69336C8C29D1}"/>
              </a:ext>
            </a:extLst>
          </p:cNvPr>
          <p:cNvSpPr txBox="1"/>
          <p:nvPr/>
        </p:nvSpPr>
        <p:spPr>
          <a:xfrm>
            <a:off x="5168400" y="1092624"/>
            <a:ext cx="219916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U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SB3.0X2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3BAC889-14BE-43A2-AE44-93D12E5FAF07}"/>
              </a:ext>
            </a:extLst>
          </p:cNvPr>
          <p:cNvSpPr txBox="1"/>
          <p:nvPr/>
        </p:nvSpPr>
        <p:spPr>
          <a:xfrm>
            <a:off x="8155619" y="1986853"/>
            <a:ext cx="19741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R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ESET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760272D5-5A5A-DEC3-6006-9CD62D85C8A6}"/>
              </a:ext>
            </a:extLst>
          </p:cNvPr>
          <p:cNvCxnSpPr>
            <a:cxnSpLocks/>
          </p:cNvCxnSpPr>
          <p:nvPr/>
        </p:nvCxnSpPr>
        <p:spPr>
          <a:xfrm>
            <a:off x="7959447" y="1416217"/>
            <a:ext cx="0" cy="175964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3953056-6C90-4546-298D-B736C40209A4}"/>
              </a:ext>
            </a:extLst>
          </p:cNvPr>
          <p:cNvCxnSpPr/>
          <p:nvPr/>
        </p:nvCxnSpPr>
        <p:spPr>
          <a:xfrm>
            <a:off x="7054277" y="1693256"/>
            <a:ext cx="0" cy="102335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58B1F14-8D95-553C-1C53-7708D12F2DFC}"/>
              </a:ext>
            </a:extLst>
          </p:cNvPr>
          <p:cNvCxnSpPr>
            <a:cxnSpLocks/>
          </p:cNvCxnSpPr>
          <p:nvPr/>
        </p:nvCxnSpPr>
        <p:spPr>
          <a:xfrm>
            <a:off x="8587702" y="2543823"/>
            <a:ext cx="0" cy="986186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4836C599-9B22-99D3-FC40-11925B048C1F}"/>
              </a:ext>
            </a:extLst>
          </p:cNvPr>
          <p:cNvCxnSpPr>
            <a:cxnSpLocks/>
          </p:cNvCxnSpPr>
          <p:nvPr/>
        </p:nvCxnSpPr>
        <p:spPr>
          <a:xfrm>
            <a:off x="9057306" y="3086109"/>
            <a:ext cx="0" cy="65121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EC553876-BB6E-CD35-DA13-39E958B6E5B9}"/>
              </a:ext>
            </a:extLst>
          </p:cNvPr>
          <p:cNvSpPr txBox="1"/>
          <p:nvPr/>
        </p:nvSpPr>
        <p:spPr>
          <a:xfrm>
            <a:off x="8070250" y="1329526"/>
            <a:ext cx="219916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U</a:t>
            </a:r>
            <a:r>
              <a:rPr lang="en-US" altLang="zh-TW" sz="3200" spc="600" dirty="0">
                <a:solidFill>
                  <a:schemeClr val="bg1"/>
                </a:solidFill>
                <a:latin typeface="Bison Bold" panose="00000400000000000000" pitchFamily="2" charset="0"/>
              </a:rPr>
              <a:t>SB3.0X2</a:t>
            </a:r>
            <a:endParaRPr lang="zh-TW" altLang="en-US" sz="32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C64D076-6D6B-12A7-FDCA-0A1A0762670D}"/>
              </a:ext>
            </a:extLst>
          </p:cNvPr>
          <p:cNvCxnSpPr>
            <a:cxnSpLocks/>
          </p:cNvCxnSpPr>
          <p:nvPr/>
        </p:nvCxnSpPr>
        <p:spPr>
          <a:xfrm>
            <a:off x="8288883" y="1905429"/>
            <a:ext cx="0" cy="145305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85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8651FCB-DF8C-7737-1056-32508E2EC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73" r="28995"/>
          <a:stretch/>
        </p:blipFill>
        <p:spPr>
          <a:xfrm>
            <a:off x="5848129" y="1"/>
            <a:ext cx="6343872" cy="531836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2948381-8F98-95F5-C3C5-973A04F3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39" y="1332160"/>
            <a:ext cx="5384703" cy="538470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95609" y="276169"/>
            <a:ext cx="6790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spc="600" dirty="0">
                <a:solidFill>
                  <a:schemeClr val="bg1"/>
                </a:solidFill>
                <a:latin typeface="Bison Bold" panose="00000400000000000000" pitchFamily="2" charset="0"/>
              </a:rPr>
              <a:t>Space-Efficient </a:t>
            </a:r>
            <a:r>
              <a:rPr lang="en-US" altLang="zh-TW" sz="4400" spc="600" dirty="0">
                <a:solidFill>
                  <a:schemeClr val="bg1"/>
                </a:solidFill>
                <a:latin typeface="Bison Bold" panose="00000400000000000000" pitchFamily="2" charset="0"/>
              </a:rPr>
              <a:t>Interior</a:t>
            </a:r>
            <a:endParaRPr lang="zh-TW" altLang="en-US" sz="48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9D1CF9A-AE7A-4A8B-DF80-118C7C8B7711}"/>
              </a:ext>
            </a:extLst>
          </p:cNvPr>
          <p:cNvSpPr/>
          <p:nvPr/>
        </p:nvSpPr>
        <p:spPr>
          <a:xfrm>
            <a:off x="10540211" y="3649567"/>
            <a:ext cx="1124435" cy="271293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CECA6FC-800A-8C9B-D541-5CA7E0846763}"/>
              </a:ext>
            </a:extLst>
          </p:cNvPr>
          <p:cNvSpPr txBox="1"/>
          <p:nvPr/>
        </p:nvSpPr>
        <p:spPr>
          <a:xfrm>
            <a:off x="10513483" y="4628601"/>
            <a:ext cx="117789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FFFF00"/>
                </a:solidFill>
                <a:latin typeface="Bison Bold" panose="00000400000000000000" pitchFamily="2" charset="0"/>
              </a:rPr>
              <a:t>A</a:t>
            </a:r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+B</a:t>
            </a:r>
            <a:endParaRPr lang="zh-TW" altLang="en-US" sz="4000" spc="600" dirty="0">
              <a:solidFill>
                <a:srgbClr val="FFFF00"/>
              </a:solidFill>
              <a:latin typeface="Bison Bold" panose="00000400000000000000" pitchFamily="2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A012D9A-5308-1B39-7198-88A687EDF92E}"/>
              </a:ext>
            </a:extLst>
          </p:cNvPr>
          <p:cNvSpPr/>
          <p:nvPr/>
        </p:nvSpPr>
        <p:spPr>
          <a:xfrm>
            <a:off x="5170919" y="4164389"/>
            <a:ext cx="757401" cy="1049816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7010E7D2-4B2B-1DEE-633C-A513849639BA}"/>
              </a:ext>
            </a:extLst>
          </p:cNvPr>
          <p:cNvSpPr txBox="1"/>
          <p:nvPr/>
        </p:nvSpPr>
        <p:spPr>
          <a:xfrm>
            <a:off x="5414060" y="4315441"/>
            <a:ext cx="376705" cy="63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FFFF00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rgbClr val="FFFF00"/>
              </a:solidFill>
              <a:latin typeface="Bison Bold" panose="00000400000000000000" pitchFamily="2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57EEA74B-A243-2F61-C62A-6168DA88517F}"/>
              </a:ext>
            </a:extLst>
          </p:cNvPr>
          <p:cNvSpPr/>
          <p:nvPr/>
        </p:nvSpPr>
        <p:spPr>
          <a:xfrm>
            <a:off x="6026695" y="4164389"/>
            <a:ext cx="757401" cy="1049816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559686F9-4A55-7975-15B2-0DC555801B93}"/>
              </a:ext>
            </a:extLst>
          </p:cNvPr>
          <p:cNvSpPr txBox="1"/>
          <p:nvPr/>
        </p:nvSpPr>
        <p:spPr>
          <a:xfrm>
            <a:off x="6269836" y="4315441"/>
            <a:ext cx="376705" cy="63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FFFF00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rgbClr val="FFFF00"/>
              </a:solidFill>
              <a:latin typeface="Bison Bold" panose="00000400000000000000" pitchFamily="2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580FDD43-04C7-A0A4-7388-1CD439002866}"/>
              </a:ext>
            </a:extLst>
          </p:cNvPr>
          <p:cNvSpPr/>
          <p:nvPr/>
        </p:nvSpPr>
        <p:spPr>
          <a:xfrm>
            <a:off x="8293996" y="3531391"/>
            <a:ext cx="1455834" cy="376703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8344587" y="4636835"/>
            <a:ext cx="144770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B+B</a:t>
            </a:r>
            <a:endParaRPr lang="zh-TW" altLang="en-US" sz="4000" spc="600" dirty="0">
              <a:solidFill>
                <a:schemeClr val="accent5">
                  <a:lumMod val="40000"/>
                  <a:lumOff val="6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5746A5E7-F4A7-E02C-A8B0-FD001CBA4D77}"/>
              </a:ext>
            </a:extLst>
          </p:cNvPr>
          <p:cNvSpPr/>
          <p:nvPr/>
        </p:nvSpPr>
        <p:spPr>
          <a:xfrm>
            <a:off x="8293996" y="4024512"/>
            <a:ext cx="1455834" cy="376703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E8D8FDCE-34A6-3AB3-C5A3-BB12C14EC8A8}"/>
              </a:ext>
            </a:extLst>
          </p:cNvPr>
          <p:cNvSpPr txBox="1"/>
          <p:nvPr/>
        </p:nvSpPr>
        <p:spPr>
          <a:xfrm>
            <a:off x="9749830" y="3698310"/>
            <a:ext cx="72537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spc="600" dirty="0">
                <a:solidFill>
                  <a:schemeClr val="bg1"/>
                </a:solidFill>
                <a:latin typeface="Bison Bold" panose="00000400000000000000" pitchFamily="2" charset="0"/>
              </a:rPr>
              <a:t>OR</a:t>
            </a:r>
            <a:endParaRPr lang="zh-TW" altLang="en-US" sz="28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809A84D6-85CE-D2A5-5117-BC08C9B81D0E}"/>
              </a:ext>
            </a:extLst>
          </p:cNvPr>
          <p:cNvSpPr txBox="1"/>
          <p:nvPr/>
        </p:nvSpPr>
        <p:spPr>
          <a:xfrm>
            <a:off x="1266760" y="2104519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FFFF00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rgbClr val="FFFF00"/>
              </a:solidFill>
              <a:latin typeface="Bison Bold" panose="00000400000000000000" pitchFamily="2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3018BE2C-4923-E060-AC44-4CE9F0BCCEFA}"/>
              </a:ext>
            </a:extLst>
          </p:cNvPr>
          <p:cNvSpPr txBox="1"/>
          <p:nvPr/>
        </p:nvSpPr>
        <p:spPr>
          <a:xfrm>
            <a:off x="220401" y="2915260"/>
            <a:ext cx="251049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2.5”SSD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4A26D3F9-D0F4-9C20-53F3-E5A7E4F27DB1}"/>
              </a:ext>
            </a:extLst>
          </p:cNvPr>
          <p:cNvSpPr txBox="1"/>
          <p:nvPr/>
        </p:nvSpPr>
        <p:spPr>
          <a:xfrm>
            <a:off x="1266760" y="3577137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accent5">
                  <a:lumMod val="40000"/>
                  <a:lumOff val="6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EB49B6F-7A49-5E73-7EFB-DBB2B18A45F3}"/>
              </a:ext>
            </a:extLst>
          </p:cNvPr>
          <p:cNvSpPr txBox="1"/>
          <p:nvPr/>
        </p:nvSpPr>
        <p:spPr>
          <a:xfrm>
            <a:off x="362571" y="4387878"/>
            <a:ext cx="222615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3.5”HDD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74899AA1-E656-B8D0-7C6E-61BA613C8470}"/>
              </a:ext>
            </a:extLst>
          </p:cNvPr>
          <p:cNvCxnSpPr>
            <a:cxnSpLocks/>
          </p:cNvCxnSpPr>
          <p:nvPr/>
        </p:nvCxnSpPr>
        <p:spPr>
          <a:xfrm>
            <a:off x="449089" y="2801778"/>
            <a:ext cx="20531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62A78215-43B1-72A0-BE14-9A3218B600D4}"/>
              </a:ext>
            </a:extLst>
          </p:cNvPr>
          <p:cNvCxnSpPr>
            <a:cxnSpLocks/>
          </p:cNvCxnSpPr>
          <p:nvPr/>
        </p:nvCxnSpPr>
        <p:spPr>
          <a:xfrm>
            <a:off x="449089" y="4285023"/>
            <a:ext cx="20531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8FD999F5-23F6-349A-D2B6-D949F280499D}"/>
              </a:ext>
            </a:extLst>
          </p:cNvPr>
          <p:cNvSpPr txBox="1"/>
          <p:nvPr/>
        </p:nvSpPr>
        <p:spPr>
          <a:xfrm>
            <a:off x="5664008" y="3623181"/>
            <a:ext cx="72537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spc="600" dirty="0">
                <a:solidFill>
                  <a:schemeClr val="bg1"/>
                </a:solidFill>
                <a:latin typeface="Bison Bold" panose="00000400000000000000" pitchFamily="2" charset="0"/>
              </a:rPr>
              <a:t>OR</a:t>
            </a:r>
            <a:endParaRPr lang="zh-TW" altLang="en-US" sz="28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3D4A1A5-D2FF-88EC-8402-A0CD9CA6D948}"/>
              </a:ext>
            </a:extLst>
          </p:cNvPr>
          <p:cNvSpPr/>
          <p:nvPr/>
        </p:nvSpPr>
        <p:spPr>
          <a:xfrm>
            <a:off x="5293965" y="2777589"/>
            <a:ext cx="1352576" cy="854645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83F9A07-46FC-E4F2-1012-BCC246418484}"/>
              </a:ext>
            </a:extLst>
          </p:cNvPr>
          <p:cNvSpPr txBox="1"/>
          <p:nvPr/>
        </p:nvSpPr>
        <p:spPr>
          <a:xfrm>
            <a:off x="5839550" y="2843593"/>
            <a:ext cx="376705" cy="63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accent5">
                  <a:lumMod val="40000"/>
                  <a:lumOff val="6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BD1F18-24B3-D61B-1F6B-F900F4D7DA87}"/>
              </a:ext>
            </a:extLst>
          </p:cNvPr>
          <p:cNvSpPr/>
          <p:nvPr/>
        </p:nvSpPr>
        <p:spPr>
          <a:xfrm>
            <a:off x="10374512" y="4024512"/>
            <a:ext cx="1455834" cy="376703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57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354464E-66AF-9C2B-711C-132157EF7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885" y="237782"/>
            <a:ext cx="6327017" cy="6327017"/>
          </a:xfrm>
          <a:prstGeom prst="rect">
            <a:avLst/>
          </a:prstGeom>
        </p:spPr>
      </p:pic>
      <p:sp>
        <p:nvSpPr>
          <p:cNvPr id="66" name="文字方塊 65">
            <a:extLst>
              <a:ext uri="{FF2B5EF4-FFF2-40B4-BE49-F238E27FC236}">
                <a16:creationId xmlns:a16="http://schemas.microsoft.com/office/drawing/2014/main" id="{809A84D6-85CE-D2A5-5117-BC08C9B81D0E}"/>
              </a:ext>
            </a:extLst>
          </p:cNvPr>
          <p:cNvSpPr txBox="1"/>
          <p:nvPr/>
        </p:nvSpPr>
        <p:spPr>
          <a:xfrm>
            <a:off x="1220360" y="813403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FFFF00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rgbClr val="FFFF00"/>
              </a:solidFill>
              <a:latin typeface="Bison Bold" panose="00000400000000000000" pitchFamily="2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3018BE2C-4923-E060-AC44-4CE9F0BCCEFA}"/>
              </a:ext>
            </a:extLst>
          </p:cNvPr>
          <p:cNvSpPr txBox="1"/>
          <p:nvPr/>
        </p:nvSpPr>
        <p:spPr>
          <a:xfrm>
            <a:off x="239650" y="-843445"/>
            <a:ext cx="251049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2.5”SSD </a:t>
            </a:r>
            <a:r>
              <a:rPr lang="en-US" altLang="zh-TW" sz="3200" spc="300" dirty="0">
                <a:solidFill>
                  <a:srgbClr val="FFFF00"/>
                </a:solidFill>
                <a:latin typeface="Bebas Neue" panose="020B0606020202050201" pitchFamily="34" charset="0"/>
              </a:rPr>
              <a:t>X4+1</a:t>
            </a:r>
            <a:endParaRPr lang="zh-TW" altLang="en-US" sz="3200" spc="300" dirty="0">
              <a:solidFill>
                <a:srgbClr val="FFFF00"/>
              </a:solidFill>
              <a:latin typeface="Bebas Neue" panose="020B0606020202050201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4A26D3F9-D0F4-9C20-53F3-E5A7E4F27DB1}"/>
              </a:ext>
            </a:extLst>
          </p:cNvPr>
          <p:cNvSpPr txBox="1"/>
          <p:nvPr/>
        </p:nvSpPr>
        <p:spPr>
          <a:xfrm>
            <a:off x="3156325" y="-1522235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accent5">
                  <a:lumMod val="40000"/>
                  <a:lumOff val="6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EB49B6F-7A49-5E73-7EFB-DBB2B18A45F3}"/>
              </a:ext>
            </a:extLst>
          </p:cNvPr>
          <p:cNvSpPr txBox="1"/>
          <p:nvPr/>
        </p:nvSpPr>
        <p:spPr>
          <a:xfrm>
            <a:off x="1502160" y="1228901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ini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-ITX, M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icro 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ATX, ATX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74899AA1-E656-B8D0-7C6E-61BA613C8470}"/>
              </a:ext>
            </a:extLst>
          </p:cNvPr>
          <p:cNvCxnSpPr>
            <a:cxnSpLocks/>
          </p:cNvCxnSpPr>
          <p:nvPr/>
        </p:nvCxnSpPr>
        <p:spPr>
          <a:xfrm>
            <a:off x="1700355" y="1199245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62A78215-43B1-72A0-BE14-9A3218B600D4}"/>
              </a:ext>
            </a:extLst>
          </p:cNvPr>
          <p:cNvCxnSpPr>
            <a:cxnSpLocks/>
          </p:cNvCxnSpPr>
          <p:nvPr/>
        </p:nvCxnSpPr>
        <p:spPr>
          <a:xfrm>
            <a:off x="3365212" y="-551058"/>
            <a:ext cx="2053115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07CB709D-DDA9-CD0B-7C16-3B18AF114147}"/>
              </a:ext>
            </a:extLst>
          </p:cNvPr>
          <p:cNvSpPr txBox="1"/>
          <p:nvPr/>
        </p:nvSpPr>
        <p:spPr>
          <a:xfrm>
            <a:off x="1502160" y="756584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Motherboard Support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CA5F6A2-26A5-0336-DB8E-78F0003D0870}"/>
              </a:ext>
            </a:extLst>
          </p:cNvPr>
          <p:cNvSpPr txBox="1"/>
          <p:nvPr/>
        </p:nvSpPr>
        <p:spPr>
          <a:xfrm>
            <a:off x="1220360" y="2135056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40000"/>
                    <a:lumOff val="60000"/>
                  </a:schemeClr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accent5">
                  <a:lumMod val="40000"/>
                  <a:lumOff val="6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22F48D7-E5B9-D1A2-2D30-0323D7C16533}"/>
              </a:ext>
            </a:extLst>
          </p:cNvPr>
          <p:cNvSpPr txBox="1"/>
          <p:nvPr/>
        </p:nvSpPr>
        <p:spPr>
          <a:xfrm>
            <a:off x="1502160" y="2550554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Eras Demi ITC" panose="020B0805030504020804" pitchFamily="34" charset="0"/>
              </a:rPr>
              <a:t>≤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 165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A6731426-E6CF-EF66-C0C8-2A571FA4D647}"/>
              </a:ext>
            </a:extLst>
          </p:cNvPr>
          <p:cNvCxnSpPr>
            <a:cxnSpLocks/>
          </p:cNvCxnSpPr>
          <p:nvPr/>
        </p:nvCxnSpPr>
        <p:spPr>
          <a:xfrm>
            <a:off x="1700355" y="2520898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DC73B79-D1B7-BB4E-5F8A-16C16182EDA5}"/>
              </a:ext>
            </a:extLst>
          </p:cNvPr>
          <p:cNvSpPr txBox="1"/>
          <p:nvPr/>
        </p:nvSpPr>
        <p:spPr>
          <a:xfrm>
            <a:off x="1502160" y="2078237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CPU Cooler Height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0AEAA1-B273-2C57-E066-D78D363D9C31}"/>
              </a:ext>
            </a:extLst>
          </p:cNvPr>
          <p:cNvSpPr txBox="1"/>
          <p:nvPr/>
        </p:nvSpPr>
        <p:spPr>
          <a:xfrm>
            <a:off x="1220360" y="3513528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rgbClr val="00B050"/>
                </a:solidFill>
                <a:latin typeface="Bison Bold" panose="00000400000000000000" pitchFamily="2" charset="0"/>
              </a:rPr>
              <a:t>C</a:t>
            </a:r>
            <a:endParaRPr lang="zh-TW" altLang="en-US" sz="4000" spc="600" dirty="0">
              <a:solidFill>
                <a:srgbClr val="00B050"/>
              </a:solidFill>
              <a:latin typeface="Bison Bold" panose="00000400000000000000" pitchFamily="2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30DA762-6810-4E41-9975-5BFD2FA4A8F7}"/>
              </a:ext>
            </a:extLst>
          </p:cNvPr>
          <p:cNvSpPr txBox="1"/>
          <p:nvPr/>
        </p:nvSpPr>
        <p:spPr>
          <a:xfrm>
            <a:off x="1502160" y="3929026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Eras Demi ITC" panose="020B0805030504020804" pitchFamily="34" charset="0"/>
              </a:rPr>
              <a:t>≤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 350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106DF9B-D698-A8C3-053A-1A0402CFB1F6}"/>
              </a:ext>
            </a:extLst>
          </p:cNvPr>
          <p:cNvCxnSpPr>
            <a:cxnSpLocks/>
          </p:cNvCxnSpPr>
          <p:nvPr/>
        </p:nvCxnSpPr>
        <p:spPr>
          <a:xfrm>
            <a:off x="1700355" y="3899370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FCE0DD-51C2-3D0D-9D0A-8DA369F78A61}"/>
              </a:ext>
            </a:extLst>
          </p:cNvPr>
          <p:cNvSpPr txBox="1"/>
          <p:nvPr/>
        </p:nvSpPr>
        <p:spPr>
          <a:xfrm>
            <a:off x="1502160" y="3456709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Max. VGA Card Length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F0C2EC2-BCBF-8C21-26E7-BF57083581FA}"/>
              </a:ext>
            </a:extLst>
          </p:cNvPr>
          <p:cNvSpPr/>
          <p:nvPr/>
        </p:nvSpPr>
        <p:spPr>
          <a:xfrm>
            <a:off x="6732554" y="1651132"/>
            <a:ext cx="2364763" cy="2950822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8AEAC78-6070-AEA7-405C-B74D0D9E355E}"/>
              </a:ext>
            </a:extLst>
          </p:cNvPr>
          <p:cNvSpPr/>
          <p:nvPr/>
        </p:nvSpPr>
        <p:spPr>
          <a:xfrm>
            <a:off x="7149469" y="2037857"/>
            <a:ext cx="1136004" cy="1064062"/>
          </a:xfrm>
          <a:prstGeom prst="rect">
            <a:avLst/>
          </a:prstGeom>
          <a:noFill/>
          <a:ln w="508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F304D8A-ED13-D1EB-4778-DA86A2696E17}"/>
              </a:ext>
            </a:extLst>
          </p:cNvPr>
          <p:cNvSpPr txBox="1"/>
          <p:nvPr/>
        </p:nvSpPr>
        <p:spPr>
          <a:xfrm>
            <a:off x="8583871" y="1651132"/>
            <a:ext cx="491623" cy="83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A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7517020" y="2149918"/>
            <a:ext cx="491623" cy="83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B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65D3E8-1093-028D-4D45-AD7322D5AAEB}"/>
              </a:ext>
            </a:extLst>
          </p:cNvPr>
          <p:cNvSpPr/>
          <p:nvPr/>
        </p:nvSpPr>
        <p:spPr>
          <a:xfrm>
            <a:off x="6732555" y="3250193"/>
            <a:ext cx="2650928" cy="471134"/>
          </a:xfrm>
          <a:prstGeom prst="rect">
            <a:avLst/>
          </a:prstGeom>
          <a:noFill/>
          <a:ln w="508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9BCCE65-E94E-D02E-0109-0BAA9C3F8894}"/>
              </a:ext>
            </a:extLst>
          </p:cNvPr>
          <p:cNvSpPr txBox="1"/>
          <p:nvPr/>
        </p:nvSpPr>
        <p:spPr>
          <a:xfrm>
            <a:off x="7868173" y="3107597"/>
            <a:ext cx="491623" cy="83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C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5AA4721-896F-28CB-1A69-E7B5B8E1B41C}"/>
              </a:ext>
            </a:extLst>
          </p:cNvPr>
          <p:cNvSpPr/>
          <p:nvPr/>
        </p:nvSpPr>
        <p:spPr>
          <a:xfrm>
            <a:off x="9796588" y="1651132"/>
            <a:ext cx="483110" cy="2950822"/>
          </a:xfrm>
          <a:prstGeom prst="rect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A28E3F6-4918-6496-D3AF-550118C5ECF7}"/>
              </a:ext>
            </a:extLst>
          </p:cNvPr>
          <p:cNvSpPr txBox="1"/>
          <p:nvPr/>
        </p:nvSpPr>
        <p:spPr>
          <a:xfrm>
            <a:off x="9847178" y="902162"/>
            <a:ext cx="491623" cy="833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D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D1BC0E3-0345-096C-9A60-12A1E3FE3252}"/>
              </a:ext>
            </a:extLst>
          </p:cNvPr>
          <p:cNvSpPr txBox="1"/>
          <p:nvPr/>
        </p:nvSpPr>
        <p:spPr>
          <a:xfrm>
            <a:off x="1220360" y="4948819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2">
                    <a:lumMod val="75000"/>
                  </a:schemeClr>
                </a:solidFill>
                <a:latin typeface="Bison Bold" panose="00000400000000000000" pitchFamily="2" charset="0"/>
              </a:rPr>
              <a:t>D</a:t>
            </a:r>
            <a:endParaRPr lang="zh-TW" altLang="en-US" sz="4000" spc="600" dirty="0">
              <a:solidFill>
                <a:schemeClr val="accent2">
                  <a:lumMod val="75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DCA26FE-F149-C4F9-1667-B61EF363E132}"/>
              </a:ext>
            </a:extLst>
          </p:cNvPr>
          <p:cNvSpPr txBox="1"/>
          <p:nvPr/>
        </p:nvSpPr>
        <p:spPr>
          <a:xfrm>
            <a:off x="1502160" y="5364317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Thickness up to 27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D5FD227-5748-7461-852B-A21B4FFBAD7C}"/>
              </a:ext>
            </a:extLst>
          </p:cNvPr>
          <p:cNvCxnSpPr>
            <a:cxnSpLocks/>
          </p:cNvCxnSpPr>
          <p:nvPr/>
        </p:nvCxnSpPr>
        <p:spPr>
          <a:xfrm>
            <a:off x="1700355" y="5334661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7205EC4-1168-9989-CAC2-4FCA1B2DACC9}"/>
              </a:ext>
            </a:extLst>
          </p:cNvPr>
          <p:cNvSpPr txBox="1"/>
          <p:nvPr/>
        </p:nvSpPr>
        <p:spPr>
          <a:xfrm>
            <a:off x="1502160" y="4892000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Front Radiator Space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98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DEA7C44-6718-99DD-FD04-6DBA1ED7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824" y="640896"/>
            <a:ext cx="5411996" cy="54119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EF2F007-4D3E-F048-11B6-0B7287ADE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256" y="620649"/>
            <a:ext cx="5411996" cy="5411996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6F0C2EC2-BCBF-8C21-26E7-BF57083581FA}"/>
              </a:ext>
            </a:extLst>
          </p:cNvPr>
          <p:cNvSpPr/>
          <p:nvPr/>
        </p:nvSpPr>
        <p:spPr>
          <a:xfrm>
            <a:off x="7346631" y="4681256"/>
            <a:ext cx="1554480" cy="947660"/>
          </a:xfrm>
          <a:prstGeom prst="rect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1F304D8A-ED13-D1EB-4778-DA86A2696E17}"/>
              </a:ext>
            </a:extLst>
          </p:cNvPr>
          <p:cNvSpPr txBox="1"/>
          <p:nvPr/>
        </p:nvSpPr>
        <p:spPr>
          <a:xfrm>
            <a:off x="7967236" y="3919552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E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288C9C8D-39B7-4384-4165-279E3D42A11B}"/>
              </a:ext>
            </a:extLst>
          </p:cNvPr>
          <p:cNvSpPr txBox="1"/>
          <p:nvPr/>
        </p:nvSpPr>
        <p:spPr>
          <a:xfrm>
            <a:off x="9405078" y="461134"/>
            <a:ext cx="41777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bg1"/>
                </a:solidFill>
                <a:latin typeface="Bison Bold" panose="00000400000000000000" pitchFamily="2" charset="0"/>
              </a:rPr>
              <a:t>F</a:t>
            </a:r>
            <a:endParaRPr lang="zh-TW" altLang="en-US" sz="4000" spc="600" dirty="0">
              <a:solidFill>
                <a:schemeClr val="bg1"/>
              </a:solidFill>
              <a:latin typeface="Bison Bold" panose="00000400000000000000" pitchFamily="2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0AEAA1-B273-2C57-E066-D78D363D9C31}"/>
              </a:ext>
            </a:extLst>
          </p:cNvPr>
          <p:cNvSpPr txBox="1"/>
          <p:nvPr/>
        </p:nvSpPr>
        <p:spPr>
          <a:xfrm>
            <a:off x="534808" y="2245692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ison Bold" panose="00000400000000000000" pitchFamily="2" charset="0"/>
              </a:rPr>
              <a:t>E</a:t>
            </a:r>
            <a:endParaRPr lang="zh-TW" altLang="en-US" sz="4000" spc="600" dirty="0">
              <a:solidFill>
                <a:schemeClr val="accent4">
                  <a:lumMod val="60000"/>
                  <a:lumOff val="4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30DA762-6810-4E41-9975-5BFD2FA4A8F7}"/>
              </a:ext>
            </a:extLst>
          </p:cNvPr>
          <p:cNvSpPr txBox="1"/>
          <p:nvPr/>
        </p:nvSpPr>
        <p:spPr>
          <a:xfrm>
            <a:off x="816608" y="2661190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Eras Demi ITC" panose="020B0805030504020804" pitchFamily="34" charset="0"/>
              </a:rPr>
              <a:t>≤</a:t>
            </a:r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 200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32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106DF9B-D698-A8C3-053A-1A0402CFB1F6}"/>
              </a:ext>
            </a:extLst>
          </p:cNvPr>
          <p:cNvCxnSpPr>
            <a:cxnSpLocks/>
          </p:cNvCxnSpPr>
          <p:nvPr/>
        </p:nvCxnSpPr>
        <p:spPr>
          <a:xfrm>
            <a:off x="1014803" y="2631534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5FCE0DD-51C2-3D0D-9D0A-8DA369F78A61}"/>
              </a:ext>
            </a:extLst>
          </p:cNvPr>
          <p:cNvSpPr txBox="1"/>
          <p:nvPr/>
        </p:nvSpPr>
        <p:spPr>
          <a:xfrm>
            <a:off x="816608" y="2188873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Max PSU Length 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D1BC0E3-0345-096C-9A60-12A1E3FE3252}"/>
              </a:ext>
            </a:extLst>
          </p:cNvPr>
          <p:cNvSpPr txBox="1"/>
          <p:nvPr/>
        </p:nvSpPr>
        <p:spPr>
          <a:xfrm>
            <a:off x="534808" y="3680983"/>
            <a:ext cx="41777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spc="600" dirty="0">
                <a:solidFill>
                  <a:schemeClr val="accent5">
                    <a:lumMod val="20000"/>
                    <a:lumOff val="80000"/>
                  </a:schemeClr>
                </a:solidFill>
                <a:latin typeface="Bison Bold" panose="00000400000000000000" pitchFamily="2" charset="0"/>
              </a:rPr>
              <a:t>F</a:t>
            </a:r>
            <a:endParaRPr lang="zh-TW" altLang="en-US" sz="4000" spc="600" dirty="0">
              <a:solidFill>
                <a:schemeClr val="accent5">
                  <a:lumMod val="20000"/>
                  <a:lumOff val="80000"/>
                </a:schemeClr>
              </a:solidFill>
              <a:latin typeface="Bison Bold" panose="00000400000000000000" pitchFamily="2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DCA26FE-F149-C4F9-1667-B61EF363E132}"/>
              </a:ext>
            </a:extLst>
          </p:cNvPr>
          <p:cNvSpPr txBox="1"/>
          <p:nvPr/>
        </p:nvSpPr>
        <p:spPr>
          <a:xfrm>
            <a:off x="816608" y="4096481"/>
            <a:ext cx="41805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spc="300" dirty="0">
                <a:solidFill>
                  <a:schemeClr val="bg1"/>
                </a:solidFill>
                <a:latin typeface="Bebas Neue" panose="020B0606020202050201" pitchFamily="34" charset="0"/>
              </a:rPr>
              <a:t>up to 28</a:t>
            </a:r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D5FD227-5748-7461-852B-A21B4FFBAD7C}"/>
              </a:ext>
            </a:extLst>
          </p:cNvPr>
          <p:cNvCxnSpPr>
            <a:cxnSpLocks/>
          </p:cNvCxnSpPr>
          <p:nvPr/>
        </p:nvCxnSpPr>
        <p:spPr>
          <a:xfrm>
            <a:off x="1014803" y="4066825"/>
            <a:ext cx="3783646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7205EC4-1168-9989-CAC2-4FCA1B2DACC9}"/>
              </a:ext>
            </a:extLst>
          </p:cNvPr>
          <p:cNvSpPr txBox="1"/>
          <p:nvPr/>
        </p:nvSpPr>
        <p:spPr>
          <a:xfrm>
            <a:off x="816608" y="3624164"/>
            <a:ext cx="418057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spc="300" dirty="0">
                <a:solidFill>
                  <a:schemeClr val="bg1"/>
                </a:solidFill>
                <a:latin typeface="Bebas Neue" panose="020B0606020202050201" pitchFamily="34" charset="0"/>
              </a:rPr>
              <a:t>Cable management Space</a:t>
            </a:r>
            <a:endParaRPr lang="zh-TW" altLang="en-US" sz="2400" spc="300" dirty="0">
              <a:solidFill>
                <a:schemeClr val="accent5">
                  <a:lumMod val="40000"/>
                  <a:lumOff val="60000"/>
                </a:schemeClr>
              </a:solidFill>
              <a:latin typeface="Bebas Neue" panose="020B0606020202050201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65D3E8-1093-028D-4D45-AD7322D5AAEB}"/>
              </a:ext>
            </a:extLst>
          </p:cNvPr>
          <p:cNvSpPr/>
          <p:nvPr/>
        </p:nvSpPr>
        <p:spPr>
          <a:xfrm>
            <a:off x="9457410" y="1239387"/>
            <a:ext cx="219963" cy="4446455"/>
          </a:xfrm>
          <a:prstGeom prst="rect">
            <a:avLst/>
          </a:prstGeom>
          <a:noFill/>
          <a:ln w="50800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064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0646F1-CBA9-A755-216C-C93CED4DC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160" y="764972"/>
            <a:ext cx="5778816" cy="5778816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93F766EE-FD17-876C-399D-E300CFD5600A}"/>
              </a:ext>
            </a:extLst>
          </p:cNvPr>
          <p:cNvGrpSpPr/>
          <p:nvPr/>
        </p:nvGrpSpPr>
        <p:grpSpPr>
          <a:xfrm>
            <a:off x="1633644" y="1053148"/>
            <a:ext cx="2931931" cy="1460748"/>
            <a:chOff x="1305091" y="1384313"/>
            <a:chExt cx="3249170" cy="1618803"/>
          </a:xfrm>
          <a:effectLst/>
        </p:grpSpPr>
        <p:pic>
          <p:nvPicPr>
            <p:cNvPr id="23" name="圖形 79">
              <a:extLst>
                <a:ext uri="{FF2B5EF4-FFF2-40B4-BE49-F238E27FC236}">
                  <a16:creationId xmlns:a16="http://schemas.microsoft.com/office/drawing/2014/main" id="{D5D38DB0-8AAF-E716-0918-762759A9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FF0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6368" y="1384313"/>
              <a:ext cx="1201335" cy="1201335"/>
            </a:xfrm>
            <a:prstGeom prst="rect">
              <a:avLst/>
            </a:prstGeom>
          </p:spPr>
        </p:pic>
        <p:pic>
          <p:nvPicPr>
            <p:cNvPr id="24" name="圖形 81">
              <a:extLst>
                <a:ext uri="{FF2B5EF4-FFF2-40B4-BE49-F238E27FC236}">
                  <a16:creationId xmlns:a16="http://schemas.microsoft.com/office/drawing/2014/main" id="{47A23B53-3A5E-9DF7-7775-578CD8E8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25193" y="1532959"/>
              <a:ext cx="1065503" cy="1065503"/>
            </a:xfrm>
            <a:prstGeom prst="rect">
              <a:avLst/>
            </a:prstGeom>
          </p:spPr>
        </p:pic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EE0FA1B2-E70A-2D43-7B8C-DC91164350B3}"/>
                </a:ext>
              </a:extLst>
            </p:cNvPr>
            <p:cNvSpPr txBox="1">
              <a:spLocks/>
            </p:cNvSpPr>
            <p:nvPr/>
          </p:nvSpPr>
          <p:spPr>
            <a:xfrm>
              <a:off x="1305091" y="2673770"/>
              <a:ext cx="1714212" cy="329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4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120 mm</a:t>
              </a: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D728E619-28B1-DE42-D65E-9A6DCD430EE1}"/>
                </a:ext>
              </a:extLst>
            </p:cNvPr>
            <p:cNvSpPr txBox="1">
              <a:spLocks/>
            </p:cNvSpPr>
            <p:nvPr/>
          </p:nvSpPr>
          <p:spPr>
            <a:xfrm>
              <a:off x="2690697" y="2673770"/>
              <a:ext cx="1863564" cy="3293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altLang="zh-TW" sz="2400" dirty="0">
                  <a:solidFill>
                    <a:srgbClr val="FFFFFF"/>
                  </a:solidFill>
                  <a:latin typeface="Bebas Neue" panose="020B0606020202050201" pitchFamily="34" charset="0"/>
                </a:rPr>
                <a:t>140 mm</a:t>
              </a:r>
            </a:p>
          </p:txBody>
        </p:sp>
      </p:grp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68758B9-34D4-4354-956F-3EAB059558AD}"/>
              </a:ext>
            </a:extLst>
          </p:cNvPr>
          <p:cNvCxnSpPr>
            <a:cxnSpLocks/>
          </p:cNvCxnSpPr>
          <p:nvPr/>
        </p:nvCxnSpPr>
        <p:spPr>
          <a:xfrm rot="5400000">
            <a:off x="5063218" y="2427624"/>
            <a:ext cx="1121691" cy="0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D2085A3-6DF8-CFD9-6709-DB41C9039D77}"/>
              </a:ext>
            </a:extLst>
          </p:cNvPr>
          <p:cNvCxnSpPr>
            <a:cxnSpLocks/>
          </p:cNvCxnSpPr>
          <p:nvPr/>
        </p:nvCxnSpPr>
        <p:spPr>
          <a:xfrm rot="5400000">
            <a:off x="4787677" y="2428559"/>
            <a:ext cx="1308639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F96A9D6D-B3B5-A5D6-62C5-21E25135DD40}"/>
              </a:ext>
            </a:extLst>
          </p:cNvPr>
          <p:cNvGrpSpPr/>
          <p:nvPr/>
        </p:nvGrpSpPr>
        <p:grpSpPr>
          <a:xfrm>
            <a:off x="6306660" y="620305"/>
            <a:ext cx="2715430" cy="193072"/>
            <a:chOff x="6216641" y="453050"/>
            <a:chExt cx="3012480" cy="214193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EF31DE4-C17B-DB5F-6FAD-8BBE3AE22FC4}"/>
                </a:ext>
              </a:extLst>
            </p:cNvPr>
            <p:cNvGrpSpPr/>
            <p:nvPr/>
          </p:nvGrpSpPr>
          <p:grpSpPr>
            <a:xfrm>
              <a:off x="6231728" y="453050"/>
              <a:ext cx="2997393" cy="0"/>
              <a:chOff x="952306" y="358144"/>
              <a:chExt cx="2601408" cy="0"/>
            </a:xfrm>
          </p:grpSpPr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5D3D0B17-9685-3BF4-49A7-8173C64650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2306" y="358144"/>
                <a:ext cx="1260000" cy="0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01353DCB-28A6-2E42-F090-8F7DAB65B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3714" y="358144"/>
                <a:ext cx="1260000" cy="0"/>
              </a:xfrm>
              <a:prstGeom prst="line">
                <a:avLst/>
              </a:prstGeom>
              <a:ln w="76200" cmpd="sng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A4498FD8-F9E2-498C-9519-2DFF03BBA389}"/>
                </a:ext>
              </a:extLst>
            </p:cNvPr>
            <p:cNvCxnSpPr>
              <a:cxnSpLocks/>
            </p:cNvCxnSpPr>
            <p:nvPr/>
          </p:nvCxnSpPr>
          <p:spPr>
            <a:xfrm>
              <a:off x="6216641" y="667243"/>
              <a:ext cx="1244397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0D2D903B-5EAC-F4EB-E3EE-04F3AC79F285}"/>
                </a:ext>
              </a:extLst>
            </p:cNvPr>
            <p:cNvCxnSpPr>
              <a:cxnSpLocks/>
            </p:cNvCxnSpPr>
            <p:nvPr/>
          </p:nvCxnSpPr>
          <p:spPr>
            <a:xfrm>
              <a:off x="7642540" y="667243"/>
              <a:ext cx="1244397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35165D2-720C-ADB3-40A7-88C8B7F75836}"/>
              </a:ext>
            </a:extLst>
          </p:cNvPr>
          <p:cNvGrpSpPr/>
          <p:nvPr/>
        </p:nvGrpSpPr>
        <p:grpSpPr>
          <a:xfrm rot="5400000">
            <a:off x="8985869" y="3404866"/>
            <a:ext cx="3464470" cy="3"/>
            <a:chOff x="1063379" y="358141"/>
            <a:chExt cx="3335703" cy="2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7483C13B-BACF-AEA9-4A4A-9A8BB55C01C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844471" y="-422951"/>
              <a:ext cx="0" cy="1562184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F38ED031-4238-F409-5732-CB628279EB7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43951" y="-396989"/>
              <a:ext cx="0" cy="1510263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827D031-DCCA-DAC8-D460-12B0885BAD82}"/>
              </a:ext>
            </a:extLst>
          </p:cNvPr>
          <p:cNvGrpSpPr/>
          <p:nvPr/>
        </p:nvGrpSpPr>
        <p:grpSpPr>
          <a:xfrm rot="5400000">
            <a:off x="9289067" y="2987341"/>
            <a:ext cx="2423917" cy="0"/>
            <a:chOff x="1770696" y="565342"/>
            <a:chExt cx="2333825" cy="0"/>
          </a:xfrm>
        </p:grpSpPr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4DCD7845-B880-9A23-3459-25C394306635}"/>
                </a:ext>
              </a:extLst>
            </p:cNvPr>
            <p:cNvCxnSpPr>
              <a:cxnSpLocks/>
            </p:cNvCxnSpPr>
            <p:nvPr/>
          </p:nvCxnSpPr>
          <p:spPr>
            <a:xfrm>
              <a:off x="1770696" y="565342"/>
              <a:ext cx="1080000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2ADAA0AB-52DA-AA7F-6B49-CDB6480A0253}"/>
                </a:ext>
              </a:extLst>
            </p:cNvPr>
            <p:cNvCxnSpPr>
              <a:cxnSpLocks/>
            </p:cNvCxnSpPr>
            <p:nvPr/>
          </p:nvCxnSpPr>
          <p:spPr>
            <a:xfrm>
              <a:off x="3024521" y="565342"/>
              <a:ext cx="1080000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21654C6B-0B84-649E-EB91-B1199A49FC67}"/>
              </a:ext>
            </a:extLst>
          </p:cNvPr>
          <p:cNvCxnSpPr>
            <a:cxnSpLocks/>
          </p:cNvCxnSpPr>
          <p:nvPr/>
        </p:nvCxnSpPr>
        <p:spPr>
          <a:xfrm rot="5400000">
            <a:off x="9940177" y="4971742"/>
            <a:ext cx="1121691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D3781DC1-C9AE-A04D-D508-32C7744F6E37}"/>
              </a:ext>
            </a:extLst>
          </p:cNvPr>
          <p:cNvGrpSpPr/>
          <p:nvPr/>
        </p:nvGrpSpPr>
        <p:grpSpPr>
          <a:xfrm>
            <a:off x="1367149" y="2641118"/>
            <a:ext cx="3464921" cy="1254915"/>
            <a:chOff x="1284239" y="2819606"/>
            <a:chExt cx="3464921" cy="1254915"/>
          </a:xfrm>
          <a:effectLst/>
        </p:grpSpPr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3018BE2C-4923-E060-AC44-4CE9F0BCCEFA}"/>
                </a:ext>
              </a:extLst>
            </p:cNvPr>
            <p:cNvSpPr txBox="1"/>
            <p:nvPr/>
          </p:nvSpPr>
          <p:spPr>
            <a:xfrm>
              <a:off x="1284239" y="3612856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3 x 120mm or 2 x 140mm</a:t>
              </a: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2AEE6D19-C252-DE01-9501-69294946C955}"/>
                </a:ext>
              </a:extLst>
            </p:cNvPr>
            <p:cNvSpPr txBox="1"/>
            <p:nvPr/>
          </p:nvSpPr>
          <p:spPr>
            <a:xfrm>
              <a:off x="2146628" y="2819606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ison Bold" panose="00000400000000000000" pitchFamily="2" charset="0"/>
                </a:rPr>
                <a:t>F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RONT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87EEA287-9D2E-7A2C-2944-C883937B3C4A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3516865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30B9DF0C-8062-1361-AA3E-1AF93D38E35F}"/>
              </a:ext>
            </a:extLst>
          </p:cNvPr>
          <p:cNvGrpSpPr/>
          <p:nvPr/>
        </p:nvGrpSpPr>
        <p:grpSpPr>
          <a:xfrm>
            <a:off x="1367149" y="3782561"/>
            <a:ext cx="3464921" cy="1254915"/>
            <a:chOff x="1284239" y="3943884"/>
            <a:chExt cx="3464921" cy="1254915"/>
          </a:xfrm>
          <a:effectLst/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D1FD6452-6C47-42FE-EE17-DDEB3FCC8045}"/>
                </a:ext>
              </a:extLst>
            </p:cNvPr>
            <p:cNvSpPr txBox="1"/>
            <p:nvPr/>
          </p:nvSpPr>
          <p:spPr>
            <a:xfrm>
              <a:off x="1284239" y="4737134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2 x 120mm or 2 x 140mm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44955512-CF44-1973-1496-4ECDBE745312}"/>
                </a:ext>
              </a:extLst>
            </p:cNvPr>
            <p:cNvSpPr txBox="1"/>
            <p:nvPr/>
          </p:nvSpPr>
          <p:spPr>
            <a:xfrm>
              <a:off x="2146628" y="3943884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ison Bold" panose="00000400000000000000" pitchFamily="2" charset="0"/>
                </a:rPr>
                <a:t>T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OP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E55739A5-CE70-6428-EDD0-893294B9B552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4641143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CB793286-D911-8F0F-EDB8-1652367C49E1}"/>
              </a:ext>
            </a:extLst>
          </p:cNvPr>
          <p:cNvGrpSpPr/>
          <p:nvPr/>
        </p:nvGrpSpPr>
        <p:grpSpPr>
          <a:xfrm>
            <a:off x="1367149" y="4930915"/>
            <a:ext cx="3464921" cy="1254915"/>
            <a:chOff x="1284239" y="5371341"/>
            <a:chExt cx="3464921" cy="1254915"/>
          </a:xfrm>
          <a:effectLst/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23079446-2150-9D68-4834-3DF3D1E8A245}"/>
                </a:ext>
              </a:extLst>
            </p:cNvPr>
            <p:cNvSpPr txBox="1"/>
            <p:nvPr/>
          </p:nvSpPr>
          <p:spPr>
            <a:xfrm>
              <a:off x="1284239" y="6164591"/>
              <a:ext cx="346492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spc="3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1 x 120mm or 1 x 140mm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D8AA3D1A-F2A5-9BAB-1358-747A2722D083}"/>
                </a:ext>
              </a:extLst>
            </p:cNvPr>
            <p:cNvSpPr txBox="1"/>
            <p:nvPr/>
          </p:nvSpPr>
          <p:spPr>
            <a:xfrm>
              <a:off x="2146628" y="5371341"/>
              <a:ext cx="1740143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000" spc="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Bison Bold" panose="00000400000000000000" pitchFamily="2" charset="0"/>
                </a:rPr>
                <a:t>R</a:t>
              </a:r>
              <a:r>
                <a:rPr lang="en-US" altLang="zh-TW" sz="4000" spc="600" dirty="0">
                  <a:solidFill>
                    <a:schemeClr val="bg1"/>
                  </a:solidFill>
                  <a:latin typeface="Bison Bold" panose="00000400000000000000" pitchFamily="2" charset="0"/>
                </a:rPr>
                <a:t>EAR</a:t>
              </a:r>
              <a:endParaRPr lang="zh-TW" altLang="en-US" sz="4000" spc="600" dirty="0">
                <a:solidFill>
                  <a:schemeClr val="bg1"/>
                </a:solidFill>
                <a:latin typeface="Bison Bold" panose="00000400000000000000" pitchFamily="2" charset="0"/>
              </a:endParaRPr>
            </a:p>
          </p:txBody>
        </p: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92F918CD-C13F-BA3C-529F-A6C15E8FB493}"/>
                </a:ext>
              </a:extLst>
            </p:cNvPr>
            <p:cNvCxnSpPr>
              <a:cxnSpLocks/>
            </p:cNvCxnSpPr>
            <p:nvPr/>
          </p:nvCxnSpPr>
          <p:spPr>
            <a:xfrm>
              <a:off x="1990142" y="6068600"/>
              <a:ext cx="2053115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9259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DA49DB3-501D-02E6-3B28-DC663DE75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20" y="1442133"/>
            <a:ext cx="5347679" cy="534767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E9B9FD6-562D-0BC0-011C-864D2DBADBBA}"/>
              </a:ext>
            </a:extLst>
          </p:cNvPr>
          <p:cNvSpPr txBox="1"/>
          <p:nvPr/>
        </p:nvSpPr>
        <p:spPr>
          <a:xfrm>
            <a:off x="3196380" y="169029"/>
            <a:ext cx="5799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spc="600" dirty="0">
                <a:solidFill>
                  <a:schemeClr val="bg1"/>
                </a:solidFill>
                <a:latin typeface="Bison Bold" panose="00000400000000000000" pitchFamily="2" charset="0"/>
              </a:rPr>
              <a:t>RADIATOR CAPACITY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3574CC29-8707-B4BB-B607-07624B9CC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3834" y="2321642"/>
            <a:ext cx="768347" cy="502236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6EEC1EE6-80DA-A5E5-EF7F-60B3C6E91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3834" y="2991175"/>
            <a:ext cx="903276" cy="502236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141AD043-3EF7-CA4E-875A-6A4B222E2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03834" y="3660710"/>
            <a:ext cx="1555433" cy="505984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B78A1199-DC17-5423-6B46-59F7220A5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03834" y="4333992"/>
            <a:ext cx="1814048" cy="505984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91941C80-DCAA-DF03-D62E-E92A06AA3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03834" y="5007275"/>
            <a:ext cx="2338772" cy="505984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767A0047-6BBF-4DE6-0430-B3C08A80F667}"/>
              </a:ext>
            </a:extLst>
          </p:cNvPr>
          <p:cNvSpPr txBox="1">
            <a:spLocks/>
          </p:cNvSpPr>
          <p:nvPr/>
        </p:nvSpPr>
        <p:spPr>
          <a:xfrm>
            <a:off x="6934184" y="5050145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360 mm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080FA141-F208-8C96-74F6-987C814D9DF8}"/>
              </a:ext>
            </a:extLst>
          </p:cNvPr>
          <p:cNvSpPr txBox="1">
            <a:spLocks/>
          </p:cNvSpPr>
          <p:nvPr/>
        </p:nvSpPr>
        <p:spPr>
          <a:xfrm>
            <a:off x="6934184" y="4388437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280 mm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F716E6A-6CC7-6070-A8D4-33B3854235B6}"/>
              </a:ext>
            </a:extLst>
          </p:cNvPr>
          <p:cNvSpPr txBox="1">
            <a:spLocks/>
          </p:cNvSpPr>
          <p:nvPr/>
        </p:nvSpPr>
        <p:spPr>
          <a:xfrm>
            <a:off x="6934184" y="3727315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240 mm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4973807F-52F3-7EFA-DB49-27A58E9675B1}"/>
              </a:ext>
            </a:extLst>
          </p:cNvPr>
          <p:cNvSpPr txBox="1">
            <a:spLocks/>
          </p:cNvSpPr>
          <p:nvPr/>
        </p:nvSpPr>
        <p:spPr>
          <a:xfrm>
            <a:off x="6934184" y="3044356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140 mm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6D7D036B-4576-85D2-D052-D3A02E38A401}"/>
              </a:ext>
            </a:extLst>
          </p:cNvPr>
          <p:cNvSpPr txBox="1">
            <a:spLocks/>
          </p:cNvSpPr>
          <p:nvPr/>
        </p:nvSpPr>
        <p:spPr>
          <a:xfrm>
            <a:off x="6934184" y="2382464"/>
            <a:ext cx="1004816" cy="380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000" dirty="0">
                <a:solidFill>
                  <a:schemeClr val="bg1"/>
                </a:solidFill>
                <a:latin typeface="Bebas Neue" panose="020B0606020202050201" pitchFamily="34" charset="0"/>
              </a:rPr>
              <a:t>120 mm</a:t>
            </a:r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F814CCDB-65B2-0B12-1574-E8CBA2130ACB}"/>
              </a:ext>
            </a:extLst>
          </p:cNvPr>
          <p:cNvCxnSpPr>
            <a:cxnSpLocks/>
          </p:cNvCxnSpPr>
          <p:nvPr/>
        </p:nvCxnSpPr>
        <p:spPr>
          <a:xfrm>
            <a:off x="5991377" y="2315795"/>
            <a:ext cx="0" cy="210395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5950D474-678B-0A0B-71EA-261B22A4013D}"/>
              </a:ext>
            </a:extLst>
          </p:cNvPr>
          <p:cNvCxnSpPr>
            <a:cxnSpLocks/>
          </p:cNvCxnSpPr>
          <p:nvPr/>
        </p:nvCxnSpPr>
        <p:spPr>
          <a:xfrm>
            <a:off x="6242866" y="2315795"/>
            <a:ext cx="0" cy="2681042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431BDEA7-EE78-A506-27BC-ED31043D7697}"/>
              </a:ext>
            </a:extLst>
          </p:cNvPr>
          <p:cNvCxnSpPr>
            <a:cxnSpLocks/>
          </p:cNvCxnSpPr>
          <p:nvPr/>
        </p:nvCxnSpPr>
        <p:spPr>
          <a:xfrm>
            <a:off x="6467196" y="2315795"/>
            <a:ext cx="0" cy="3283226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ubtitle 2">
            <a:extLst>
              <a:ext uri="{FF2B5EF4-FFF2-40B4-BE49-F238E27FC236}">
                <a16:creationId xmlns:a16="http://schemas.microsoft.com/office/drawing/2014/main" id="{053D0018-1D92-3534-1E68-1CB1B08CC6B5}"/>
              </a:ext>
            </a:extLst>
          </p:cNvPr>
          <p:cNvSpPr txBox="1">
            <a:spLocks/>
          </p:cNvSpPr>
          <p:nvPr/>
        </p:nvSpPr>
        <p:spPr>
          <a:xfrm rot="16200000">
            <a:off x="5696841" y="1739488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280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EA420EB4-67B1-FF5D-BCC3-855AB8FDF665}"/>
              </a:ext>
            </a:extLst>
          </p:cNvPr>
          <p:cNvSpPr txBox="1">
            <a:spLocks/>
          </p:cNvSpPr>
          <p:nvPr/>
        </p:nvSpPr>
        <p:spPr>
          <a:xfrm rot="16200000">
            <a:off x="5953806" y="1739488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360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469AEF78-E68B-C64B-C0FB-6C36D851115A}"/>
              </a:ext>
            </a:extLst>
          </p:cNvPr>
          <p:cNvSpPr txBox="1">
            <a:spLocks/>
          </p:cNvSpPr>
          <p:nvPr/>
        </p:nvSpPr>
        <p:spPr>
          <a:xfrm rot="16200000">
            <a:off x="5449992" y="1739488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240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723A1AED-614E-9C33-8C1A-D8FEC96559BE}"/>
              </a:ext>
            </a:extLst>
          </p:cNvPr>
          <p:cNvCxnSpPr>
            <a:cxnSpLocks/>
          </p:cNvCxnSpPr>
          <p:nvPr/>
        </p:nvCxnSpPr>
        <p:spPr>
          <a:xfrm>
            <a:off x="1489086" y="2471626"/>
            <a:ext cx="0" cy="1017325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Subtitle 2">
            <a:extLst>
              <a:ext uri="{FF2B5EF4-FFF2-40B4-BE49-F238E27FC236}">
                <a16:creationId xmlns:a16="http://schemas.microsoft.com/office/drawing/2014/main" id="{225527B2-B58E-A80B-188E-17268A1AB40D}"/>
              </a:ext>
            </a:extLst>
          </p:cNvPr>
          <p:cNvSpPr txBox="1">
            <a:spLocks/>
          </p:cNvSpPr>
          <p:nvPr/>
        </p:nvSpPr>
        <p:spPr>
          <a:xfrm rot="16200000">
            <a:off x="908616" y="3608217"/>
            <a:ext cx="1217009" cy="460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120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B2D999AD-5B47-08CB-E8E4-A952C5E1C6D3}"/>
              </a:ext>
            </a:extLst>
          </p:cNvPr>
          <p:cNvCxnSpPr>
            <a:cxnSpLocks/>
          </p:cNvCxnSpPr>
          <p:nvPr/>
        </p:nvCxnSpPr>
        <p:spPr>
          <a:xfrm rot="5400000">
            <a:off x="3237057" y="264150"/>
            <a:ext cx="0" cy="210395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ADB245E-2E47-3C44-EEA7-CA39A35C65E3}"/>
              </a:ext>
            </a:extLst>
          </p:cNvPr>
          <p:cNvCxnSpPr>
            <a:cxnSpLocks/>
          </p:cNvCxnSpPr>
          <p:nvPr/>
        </p:nvCxnSpPr>
        <p:spPr>
          <a:xfrm rot="5400000">
            <a:off x="3525600" y="227096"/>
            <a:ext cx="0" cy="2681042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1DC7E71C-C6BA-C107-122F-F19430E5D4A4}"/>
              </a:ext>
            </a:extLst>
          </p:cNvPr>
          <p:cNvSpPr txBox="1">
            <a:spLocks/>
          </p:cNvSpPr>
          <p:nvPr/>
        </p:nvSpPr>
        <p:spPr>
          <a:xfrm>
            <a:off x="1244651" y="1372687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280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2A97100-1DD1-E5D3-8B36-6FF567DFE688}"/>
              </a:ext>
            </a:extLst>
          </p:cNvPr>
          <p:cNvSpPr txBox="1">
            <a:spLocks/>
          </p:cNvSpPr>
          <p:nvPr/>
        </p:nvSpPr>
        <p:spPr>
          <a:xfrm>
            <a:off x="1244651" y="1125838"/>
            <a:ext cx="1130313" cy="4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1800" dirty="0">
                <a:solidFill>
                  <a:schemeClr val="bg1"/>
                </a:solidFill>
                <a:latin typeface="Bebas Neue" panose="020B0606020202050201" pitchFamily="34" charset="0"/>
              </a:rPr>
              <a:t>240</a:t>
            </a:r>
            <a:r>
              <a:rPr lang="en-US" altLang="zh-TW" sz="1600" dirty="0">
                <a:solidFill>
                  <a:schemeClr val="bg1"/>
                </a:solidFill>
                <a:latin typeface="Bebas Neue" panose="020B0606020202050201" pitchFamily="34" charset="0"/>
              </a:rPr>
              <a:t> </a:t>
            </a:r>
            <a:r>
              <a:rPr lang="en-US" altLang="zh-TW" sz="1400" dirty="0">
                <a:solidFill>
                  <a:schemeClr val="bg1"/>
                </a:solidFill>
                <a:latin typeface="Bebas Neue" panose="020B0606020202050201" pitchFamily="34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277390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7C2D03B-E1F2-D315-D9FC-426DE67AB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703680"/>
              </p:ext>
            </p:extLst>
          </p:nvPr>
        </p:nvGraphicFramePr>
        <p:xfrm>
          <a:off x="2180204" y="498507"/>
          <a:ext cx="7831591" cy="586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2595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643621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3041796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  <a:gridCol w="2983579">
                  <a:extLst>
                    <a:ext uri="{9D8B030D-6E8A-4147-A177-3AD203B41FA5}">
                      <a16:colId xmlns:a16="http://schemas.microsoft.com/office/drawing/2014/main" val="75850760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ARES-Black</a:t>
                      </a:r>
                      <a:endParaRPr lang="pt-BR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ARES-White</a:t>
                      </a:r>
                      <a:endParaRPr lang="pt-BR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BFC-ARS-400-KKGXP-PC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BFC-ARS-400-WWGXP-PC</a:t>
                      </a:r>
                      <a:endParaRPr lang="en-US" altLang="zh-TW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4712883219214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4712883219221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886027160718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886027160725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N.W:5.4Kgs /   G.W:6.5Kgs</a:t>
                      </a:r>
                      <a:endParaRPr lang="en-US" altLang="zh-TW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N.W:5.4Kgs /   G.W:6.5Kgs</a:t>
                      </a:r>
                      <a:endParaRPr lang="en-US" altLang="zh-TW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Materials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(W x H x D)</a:t>
                      </a:r>
                      <a:endParaRPr lang="pt-BR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L425*W215*H480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Motherboard Supports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Mini-ITX, </a:t>
                      </a:r>
                      <a:r>
                        <a:rPr lang="en-US" sz="1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MicroATX</a:t>
                      </a: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M-ATX Motherboard Supports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305mm x244mm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357391524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Air Cooler Height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165mm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VGA Length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350mm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Cable Management Support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up to 28m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3.5" Drive Bay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2+1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2.5" Drive Bay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2+1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760346608"/>
                  </a:ext>
                </a:extLst>
              </a:tr>
              <a:tr h="2481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Fan mounts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Front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 x 120mm or 2 x 140mm</a:t>
                      </a:r>
                      <a:endParaRPr lang="en-US" altLang="zh-TW" sz="10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Top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 x 120mm or  2 x 140mm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79537610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Rear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 x 120mm or 1 x 140mm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Radiator Support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Front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360mm x 1/280mm x 1/ 240mm x 1 (Thickness up to 27mm)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Top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280mm x 1/ 240mm x 1 (Thickness up to 27mm)</a:t>
                      </a: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87781679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Rear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120mm x 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PCI-E Slots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I/O Ports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 x USB 3.0, 1 x USB, 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Power Supply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ATX &amp; Standard / up to 200mm (Suggest up to 200mm)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237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16604</TotalTime>
  <Words>360</Words>
  <Application>Microsoft Office PowerPoint</Application>
  <PresentationFormat>寬螢幕</PresentationFormat>
  <Paragraphs>129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6" baseType="lpstr">
      <vt:lpstr>Arial</vt:lpstr>
      <vt:lpstr>Bebas Neue</vt:lpstr>
      <vt:lpstr>Bison Bold</vt:lpstr>
      <vt:lpstr>Calibri</vt:lpstr>
      <vt:lpstr>Calibri Light</vt:lpstr>
      <vt:lpstr>Eras Demi ITC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Sanjaya Dissanayake</dc:creator>
  <cp:lastModifiedBy>Rex</cp:lastModifiedBy>
  <cp:revision>564</cp:revision>
  <dcterms:created xsi:type="dcterms:W3CDTF">2016-07-19T04:04:57Z</dcterms:created>
  <dcterms:modified xsi:type="dcterms:W3CDTF">2024-06-06T05:57:06Z</dcterms:modified>
</cp:coreProperties>
</file>