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58" r:id="rId7"/>
    <p:sldId id="262" r:id="rId8"/>
    <p:sldId id="265" r:id="rId9"/>
    <p:sldId id="261" r:id="rId10"/>
  </p:sldIdLst>
  <p:sldSz cx="8997950" cy="5038725"/>
  <p:notesSz cx="6858000" cy="9144000"/>
  <p:defaultTextStyle>
    <a:defPPr>
      <a:defRPr lang="zh-TW"/>
    </a:defPPr>
    <a:lvl1pPr marL="0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9153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98307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47460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96613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45766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94920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44073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93226" algn="l" defTabSz="4491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87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0A"/>
    <a:srgbClr val="EBC70E"/>
    <a:srgbClr val="FFFF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深色樣式 2 - 輔色 1/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深色樣式 2 - 輔色 3/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深色樣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034E78-7F5D-4C2E-B375-FC64B27BC917}" styleName="深色樣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9" d="100"/>
          <a:sy n="59" d="100"/>
        </p:scale>
        <p:origin x="-1920" y="-664"/>
      </p:cViewPr>
      <p:guideLst>
        <p:guide orient="horz" pos="1587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74846" y="1565271"/>
            <a:ext cx="7648258" cy="1080060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349693" y="2855278"/>
            <a:ext cx="6298565" cy="12876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9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7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96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4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94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44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93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89668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5903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6523514" y="201783"/>
            <a:ext cx="2024539" cy="4299246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49898" y="201783"/>
            <a:ext cx="5923650" cy="4299246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9902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00688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0776" y="3237848"/>
            <a:ext cx="7648258" cy="100074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10776" y="2135627"/>
            <a:ext cx="7648258" cy="11022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9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3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4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6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5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4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40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32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24832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49897" y="1175704"/>
            <a:ext cx="3974095" cy="3325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3958" y="1175704"/>
            <a:ext cx="3974095" cy="3325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3644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49898" y="1127882"/>
            <a:ext cx="3975657" cy="47004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153" indent="0">
              <a:buNone/>
              <a:defRPr sz="2000" b="1"/>
            </a:lvl2pPr>
            <a:lvl3pPr marL="898307" indent="0">
              <a:buNone/>
              <a:defRPr sz="1800" b="1"/>
            </a:lvl3pPr>
            <a:lvl4pPr marL="1347460" indent="0">
              <a:buNone/>
              <a:defRPr sz="1600" b="1"/>
            </a:lvl4pPr>
            <a:lvl5pPr marL="1796613" indent="0">
              <a:buNone/>
              <a:defRPr sz="1600" b="1"/>
            </a:lvl5pPr>
            <a:lvl6pPr marL="2245766" indent="0">
              <a:buNone/>
              <a:defRPr sz="1600" b="1"/>
            </a:lvl6pPr>
            <a:lvl7pPr marL="2694920" indent="0">
              <a:buNone/>
              <a:defRPr sz="1600" b="1"/>
            </a:lvl7pPr>
            <a:lvl8pPr marL="3144073" indent="0">
              <a:buNone/>
              <a:defRPr sz="1600" b="1"/>
            </a:lvl8pPr>
            <a:lvl9pPr marL="3593226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49898" y="1597929"/>
            <a:ext cx="3975657" cy="2903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570835" y="1127882"/>
            <a:ext cx="3977219" cy="47004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153" indent="0">
              <a:buNone/>
              <a:defRPr sz="2000" b="1"/>
            </a:lvl2pPr>
            <a:lvl3pPr marL="898307" indent="0">
              <a:buNone/>
              <a:defRPr sz="1800" b="1"/>
            </a:lvl3pPr>
            <a:lvl4pPr marL="1347460" indent="0">
              <a:buNone/>
              <a:defRPr sz="1600" b="1"/>
            </a:lvl4pPr>
            <a:lvl5pPr marL="1796613" indent="0">
              <a:buNone/>
              <a:defRPr sz="1600" b="1"/>
            </a:lvl5pPr>
            <a:lvl6pPr marL="2245766" indent="0">
              <a:buNone/>
              <a:defRPr sz="1600" b="1"/>
            </a:lvl6pPr>
            <a:lvl7pPr marL="2694920" indent="0">
              <a:buNone/>
              <a:defRPr sz="1600" b="1"/>
            </a:lvl7pPr>
            <a:lvl8pPr marL="3144073" indent="0">
              <a:buNone/>
              <a:defRPr sz="1600" b="1"/>
            </a:lvl8pPr>
            <a:lvl9pPr marL="3593226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570835" y="1597929"/>
            <a:ext cx="3977219" cy="2903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5130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7431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3870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9899" y="200616"/>
            <a:ext cx="2960264" cy="85378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17949" y="200617"/>
            <a:ext cx="5030104" cy="4300412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49899" y="1054401"/>
            <a:ext cx="2960264" cy="3446628"/>
          </a:xfrm>
        </p:spPr>
        <p:txBody>
          <a:bodyPr/>
          <a:lstStyle>
            <a:lvl1pPr marL="0" indent="0">
              <a:buNone/>
              <a:defRPr sz="1400"/>
            </a:lvl1pPr>
            <a:lvl2pPr marL="449153" indent="0">
              <a:buNone/>
              <a:defRPr sz="1200"/>
            </a:lvl2pPr>
            <a:lvl3pPr marL="898307" indent="0">
              <a:buNone/>
              <a:defRPr sz="1000"/>
            </a:lvl3pPr>
            <a:lvl4pPr marL="1347460" indent="0">
              <a:buNone/>
              <a:defRPr sz="900"/>
            </a:lvl4pPr>
            <a:lvl5pPr marL="1796613" indent="0">
              <a:buNone/>
              <a:defRPr sz="900"/>
            </a:lvl5pPr>
            <a:lvl6pPr marL="2245766" indent="0">
              <a:buNone/>
              <a:defRPr sz="900"/>
            </a:lvl6pPr>
            <a:lvl7pPr marL="2694920" indent="0">
              <a:buNone/>
              <a:defRPr sz="900"/>
            </a:lvl7pPr>
            <a:lvl8pPr marL="3144073" indent="0">
              <a:buNone/>
              <a:defRPr sz="900"/>
            </a:lvl8pPr>
            <a:lvl9pPr marL="3593226" indent="0">
              <a:buNone/>
              <a:defRPr sz="9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01680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63661" y="3527108"/>
            <a:ext cx="5398770" cy="4163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63661" y="450219"/>
            <a:ext cx="5398770" cy="3023235"/>
          </a:xfrm>
        </p:spPr>
        <p:txBody>
          <a:bodyPr/>
          <a:lstStyle>
            <a:lvl1pPr marL="0" indent="0">
              <a:buNone/>
              <a:defRPr sz="3100"/>
            </a:lvl1pPr>
            <a:lvl2pPr marL="449153" indent="0">
              <a:buNone/>
              <a:defRPr sz="2800"/>
            </a:lvl2pPr>
            <a:lvl3pPr marL="898307" indent="0">
              <a:buNone/>
              <a:defRPr sz="2400"/>
            </a:lvl3pPr>
            <a:lvl4pPr marL="1347460" indent="0">
              <a:buNone/>
              <a:defRPr sz="2000"/>
            </a:lvl4pPr>
            <a:lvl5pPr marL="1796613" indent="0">
              <a:buNone/>
              <a:defRPr sz="2000"/>
            </a:lvl5pPr>
            <a:lvl6pPr marL="2245766" indent="0">
              <a:buNone/>
              <a:defRPr sz="2000"/>
            </a:lvl6pPr>
            <a:lvl7pPr marL="2694920" indent="0">
              <a:buNone/>
              <a:defRPr sz="2000"/>
            </a:lvl7pPr>
            <a:lvl8pPr marL="3144073" indent="0">
              <a:buNone/>
              <a:defRPr sz="2000"/>
            </a:lvl8pPr>
            <a:lvl9pPr marL="3593226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63661" y="3943503"/>
            <a:ext cx="5398770" cy="591350"/>
          </a:xfrm>
        </p:spPr>
        <p:txBody>
          <a:bodyPr/>
          <a:lstStyle>
            <a:lvl1pPr marL="0" indent="0">
              <a:buNone/>
              <a:defRPr sz="1400"/>
            </a:lvl1pPr>
            <a:lvl2pPr marL="449153" indent="0">
              <a:buNone/>
              <a:defRPr sz="1200"/>
            </a:lvl2pPr>
            <a:lvl3pPr marL="898307" indent="0">
              <a:buNone/>
              <a:defRPr sz="1000"/>
            </a:lvl3pPr>
            <a:lvl4pPr marL="1347460" indent="0">
              <a:buNone/>
              <a:defRPr sz="900"/>
            </a:lvl4pPr>
            <a:lvl5pPr marL="1796613" indent="0">
              <a:buNone/>
              <a:defRPr sz="900"/>
            </a:lvl5pPr>
            <a:lvl6pPr marL="2245766" indent="0">
              <a:buNone/>
              <a:defRPr sz="900"/>
            </a:lvl6pPr>
            <a:lvl7pPr marL="2694920" indent="0">
              <a:buNone/>
              <a:defRPr sz="900"/>
            </a:lvl7pPr>
            <a:lvl8pPr marL="3144073" indent="0">
              <a:buNone/>
              <a:defRPr sz="900"/>
            </a:lvl8pPr>
            <a:lvl9pPr marL="3593226" indent="0">
              <a:buNone/>
              <a:defRPr sz="9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638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49898" y="201783"/>
            <a:ext cx="8098155" cy="839788"/>
          </a:xfrm>
          <a:prstGeom prst="rect">
            <a:avLst/>
          </a:prstGeom>
        </p:spPr>
        <p:txBody>
          <a:bodyPr vert="horz" lIns="89831" tIns="44915" rIns="89831" bIns="44915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49898" y="1175704"/>
            <a:ext cx="8098155" cy="3325325"/>
          </a:xfrm>
          <a:prstGeom prst="rect">
            <a:avLst/>
          </a:prstGeom>
        </p:spPr>
        <p:txBody>
          <a:bodyPr vert="horz" lIns="89831" tIns="44915" rIns="89831" bIns="44915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49897" y="4670152"/>
            <a:ext cx="2099522" cy="268266"/>
          </a:xfrm>
          <a:prstGeom prst="rect">
            <a:avLst/>
          </a:prstGeom>
        </p:spPr>
        <p:txBody>
          <a:bodyPr vert="horz" lIns="89831" tIns="44915" rIns="89831" bIns="449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D1027-8FBE-B943-9F93-B6BFA0CC92BC}" type="datetimeFigureOut">
              <a:rPr kumimoji="1" lang="zh-TW" altLang="en-US" smtClean="0"/>
              <a:t>23/12/15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74300" y="4670152"/>
            <a:ext cx="2849351" cy="268266"/>
          </a:xfrm>
          <a:prstGeom prst="rect">
            <a:avLst/>
          </a:prstGeom>
        </p:spPr>
        <p:txBody>
          <a:bodyPr vert="horz" lIns="89831" tIns="44915" rIns="89831" bIns="449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448531" y="4670152"/>
            <a:ext cx="2099522" cy="268266"/>
          </a:xfrm>
          <a:prstGeom prst="rect">
            <a:avLst/>
          </a:prstGeom>
        </p:spPr>
        <p:txBody>
          <a:bodyPr vert="horz" lIns="89831" tIns="44915" rIns="89831" bIns="449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F74F8-3B3E-E04C-832C-03C59CB124D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388242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153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6865" indent="-336865" algn="l" defTabSz="449153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9874" indent="-280721" algn="l" defTabSz="449153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883" indent="-224577" algn="l" defTabSz="449153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2036" indent="-224577" algn="l" defTabSz="449153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1190" indent="-224577" algn="l" defTabSz="449153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0343" indent="-224577" algn="l" defTabSz="44915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19496" indent="-224577" algn="l" defTabSz="44915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68650" indent="-224577" algn="l" defTabSz="44915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17803" indent="-224577" algn="l" defTabSz="44915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153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307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7460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6613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766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4920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4073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3226" algn="l" defTabSz="4491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svg"/><Relationship Id="rId12" Type="http://schemas.openxmlformats.org/officeDocument/2006/relationships/image" Target="../media/image17.png"/><Relationship Id="rId13" Type="http://schemas.microsoft.com/office/2007/relationships/hdphoto" Target="../media/hdphoto4.wdp"/><Relationship Id="rId14" Type="http://schemas.openxmlformats.org/officeDocument/2006/relationships/image" Target="../media/image18.png"/><Relationship Id="rId15" Type="http://schemas.openxmlformats.org/officeDocument/2006/relationships/image" Target="../media/image24.sv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11.png"/><Relationship Id="rId4" Type="http://schemas.microsoft.com/office/2007/relationships/hdphoto" Target="../media/hdphoto2.wdp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jpeg"/><Relationship Id="rId9" Type="http://schemas.microsoft.com/office/2007/relationships/hdphoto" Target="../media/hdphoto3.wdp"/><Relationship Id="rId10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167833" y="33459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44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/>
        </p:nvGrpSpPr>
        <p:grpSpPr>
          <a:xfrm>
            <a:off x="1147316" y="799848"/>
            <a:ext cx="6844958" cy="3623933"/>
            <a:chOff x="1147316" y="799848"/>
            <a:chExt cx="6844958" cy="3623933"/>
          </a:xfrm>
        </p:grpSpPr>
        <p:grpSp>
          <p:nvGrpSpPr>
            <p:cNvPr id="7" name="群組 6">
              <a:extLst>
                <a:ext uri="{FF2B5EF4-FFF2-40B4-BE49-F238E27FC236}">
                  <a16:creationId xmlns="" xmlns:a16="http://schemas.microsoft.com/office/drawing/2014/main" id="{FAB1F61E-0C4B-4109-AF9B-534B8246DBCD}"/>
                </a:ext>
              </a:extLst>
            </p:cNvPr>
            <p:cNvGrpSpPr/>
            <p:nvPr/>
          </p:nvGrpSpPr>
          <p:grpSpPr>
            <a:xfrm>
              <a:off x="1147316" y="799848"/>
              <a:ext cx="6844958" cy="3448330"/>
              <a:chOff x="1037737" y="649396"/>
              <a:chExt cx="7091168" cy="357236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037737" y="1505958"/>
                <a:ext cx="3850120" cy="1879514"/>
              </a:xfrm>
              <a:prstGeom prst="rect">
                <a:avLst/>
              </a:prstGeom>
            </p:spPr>
            <p:txBody>
              <a:bodyPr wrap="square" lIns="89831" tIns="44915" rIns="89831" bIns="44915">
                <a:spAutoFit/>
              </a:bodyPr>
              <a:lstStyle/>
              <a:p>
                <a:pPr algn="just"/>
                <a:r>
                  <a:rPr lang="en-US" altLang="zh-TW" sz="1600" dirty="0" err="1">
                    <a:solidFill>
                      <a:srgbClr val="FFFFFF"/>
                    </a:solidFill>
                  </a:rPr>
                  <a:t>BitFenix</a:t>
                </a:r>
                <a:r>
                  <a:rPr lang="en-US" altLang="zh-TW" sz="1600" dirty="0">
                    <a:solidFill>
                      <a:srgbClr val="FFFFFF"/>
                    </a:solidFill>
                  </a:rPr>
                  <a:t> is now introducing the </a:t>
                </a:r>
                <a:r>
                  <a:rPr lang="en-US" altLang="zh-TW" sz="1600" dirty="0" smtClean="0">
                    <a:solidFill>
                      <a:srgbClr val="FFFFFF"/>
                    </a:solidFill>
                  </a:rPr>
                  <a:t>Apollo. </a:t>
                </a:r>
                <a:r>
                  <a:rPr lang="en-US" altLang="zh-TW" sz="1600" dirty="0">
                    <a:solidFill>
                      <a:srgbClr val="FFFFFF"/>
                    </a:solidFill>
                  </a:rPr>
                  <a:t>This new chassis brings a high airflow chassis option with the popular design fit into any gaming </a:t>
                </a:r>
                <a:r>
                  <a:rPr lang="en-US" altLang="zh-TW" sz="1600" dirty="0" err="1">
                    <a:solidFill>
                      <a:srgbClr val="FFFFFF"/>
                    </a:solidFill>
                  </a:rPr>
                  <a:t>setup.The</a:t>
                </a:r>
                <a:r>
                  <a:rPr lang="en-US" altLang="zh-TW" sz="1600" dirty="0">
                    <a:solidFill>
                      <a:srgbClr val="FFFFFF"/>
                    </a:solidFill>
                  </a:rPr>
                  <a:t> new </a:t>
                </a:r>
                <a:r>
                  <a:rPr lang="en-US" altLang="zh-TW" sz="1600" dirty="0" err="1">
                    <a:solidFill>
                      <a:srgbClr val="FFFFFF"/>
                    </a:solidFill>
                  </a:rPr>
                  <a:t>BitFenix</a:t>
                </a:r>
                <a:r>
                  <a:rPr lang="en-US" altLang="zh-TW" sz="1600" dirty="0">
                    <a:solidFill>
                      <a:srgbClr val="FFFFFF"/>
                    </a:solidFill>
                  </a:rPr>
                  <a:t> Apollo also introduces a redesign chassis making it a breeze to install the new generation of high end components.</a:t>
                </a:r>
                <a:endParaRPr lang="zh-TW" altLang="en-US" sz="1600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" name="群組 29"/>
              <p:cNvGrpSpPr/>
              <p:nvPr/>
            </p:nvGrpSpPr>
            <p:grpSpPr>
              <a:xfrm>
                <a:off x="5113484" y="649396"/>
                <a:ext cx="3015421" cy="3572365"/>
                <a:chOff x="4530508" y="364895"/>
                <a:chExt cx="3463288" cy="4121370"/>
              </a:xfrm>
            </p:grpSpPr>
            <p:cxnSp>
              <p:nvCxnSpPr>
                <p:cNvPr id="6" name="直線接點 5">
                  <a:extLst>
                    <a:ext uri="{FF2B5EF4-FFF2-40B4-BE49-F238E27FC236}">
                      <a16:creationId xmlns="" xmlns:a16="http://schemas.microsoft.com/office/drawing/2014/main" id="{FAE60413-BECA-9131-6DDF-8C5F6EB599F4}"/>
                    </a:ext>
                  </a:extLst>
                </p:cNvPr>
                <p:cNvCxnSpPr/>
                <p:nvPr/>
              </p:nvCxnSpPr>
              <p:spPr>
                <a:xfrm flipV="1">
                  <a:off x="4726336" y="672550"/>
                  <a:ext cx="1290205" cy="488256"/>
                </a:xfrm>
                <a:prstGeom prst="line">
                  <a:avLst/>
                </a:prstGeom>
                <a:ln w="38100" cmpd="sng"/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線接點 10">
                  <a:extLst>
                    <a:ext uri="{FF2B5EF4-FFF2-40B4-BE49-F238E27FC236}">
                      <a16:creationId xmlns="" xmlns:a16="http://schemas.microsoft.com/office/drawing/2014/main" id="{FAE60413-BECA-9131-6DDF-8C5F6EB599F4}"/>
                    </a:ext>
                  </a:extLst>
                </p:cNvPr>
                <p:cNvCxnSpPr/>
                <p:nvPr/>
              </p:nvCxnSpPr>
              <p:spPr>
                <a:xfrm flipH="1" flipV="1">
                  <a:off x="6084679" y="690980"/>
                  <a:ext cx="1250713" cy="154137"/>
                </a:xfrm>
                <a:prstGeom prst="line">
                  <a:avLst/>
                </a:prstGeom>
                <a:ln w="38100" cmpd="sng"/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線接點 14">
                  <a:extLst>
                    <a:ext uri="{FF2B5EF4-FFF2-40B4-BE49-F238E27FC236}">
                      <a16:creationId xmlns="" xmlns:a16="http://schemas.microsoft.com/office/drawing/2014/main" id="{FAE60413-BECA-9131-6DDF-8C5F6EB599F4}"/>
                    </a:ext>
                  </a:extLst>
                </p:cNvPr>
                <p:cNvCxnSpPr/>
                <p:nvPr/>
              </p:nvCxnSpPr>
              <p:spPr>
                <a:xfrm flipV="1">
                  <a:off x="7590970" y="1160805"/>
                  <a:ext cx="0" cy="3325460"/>
                </a:xfrm>
                <a:prstGeom prst="line">
                  <a:avLst/>
                </a:prstGeom>
                <a:ln w="38100" cmpd="sng"/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sp>
              <p:nvSpPr>
                <p:cNvPr id="24" name="矩形 23"/>
                <p:cNvSpPr/>
                <p:nvPr/>
              </p:nvSpPr>
              <p:spPr>
                <a:xfrm rot="20405823">
                  <a:off x="4530508" y="657214"/>
                  <a:ext cx="912627" cy="3678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mr-IN" altLang="zh-TW" sz="1400" dirty="0" smtClean="0">
                      <a:solidFill>
                        <a:srgbClr val="FFFFFF"/>
                      </a:solidFill>
                    </a:rPr>
                    <a:t>4</a:t>
                  </a:r>
                  <a:r>
                    <a:rPr lang="en-US" altLang="zh-TW" sz="1400" dirty="0" smtClean="0">
                      <a:solidFill>
                        <a:srgbClr val="FFFFFF"/>
                      </a:solidFill>
                    </a:rPr>
                    <a:t>25mm</a:t>
                  </a:r>
                  <a:endParaRPr lang="zh-TW" altLang="en-US" sz="1400" dirty="0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 rot="361050">
                  <a:off x="6427141" y="364895"/>
                  <a:ext cx="946689" cy="39058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TW" sz="1600" dirty="0">
                      <a:solidFill>
                        <a:srgbClr val="FFFFFF"/>
                      </a:solidFill>
                    </a:rPr>
                    <a:t>210mm</a:t>
                  </a:r>
                  <a:endParaRPr lang="zh-TW" altLang="en-US" sz="1600" dirty="0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 rot="5400000">
                  <a:off x="7299693" y="3792162"/>
                  <a:ext cx="985382" cy="4028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TW" sz="1600" dirty="0" smtClean="0">
                      <a:solidFill>
                        <a:srgbClr val="FFFFFF"/>
                      </a:solidFill>
                    </a:rPr>
                    <a:t>450mm</a:t>
                  </a:r>
                  <a:endParaRPr lang="zh-TW" altLang="en-US" sz="1600" dirty="0"/>
                </a:p>
              </p:txBody>
            </p:sp>
          </p:grpSp>
        </p:grpSp>
        <p:pic>
          <p:nvPicPr>
            <p:cNvPr id="14" name="圖片 13" descr="02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05" r="12637"/>
            <a:stretch/>
          </p:blipFill>
          <p:spPr>
            <a:xfrm>
              <a:off x="5210982" y="1180130"/>
              <a:ext cx="2353545" cy="3243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399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9" t="16793" r="11646" b="43487"/>
          <a:stretch/>
        </p:blipFill>
        <p:spPr>
          <a:xfrm>
            <a:off x="-1" y="0"/>
            <a:ext cx="7773035" cy="5038725"/>
          </a:xfrm>
          <a:prstGeom prst="rect">
            <a:avLst/>
          </a:prstGeom>
        </p:spPr>
      </p:pic>
      <p:sp>
        <p:nvSpPr>
          <p:cNvPr id="6" name="剪去單一角落矩形 5"/>
          <p:cNvSpPr/>
          <p:nvPr/>
        </p:nvSpPr>
        <p:spPr>
          <a:xfrm flipH="1">
            <a:off x="2907659" y="2784717"/>
            <a:ext cx="6218181" cy="884086"/>
          </a:xfrm>
          <a:prstGeom prst="snip1Rect">
            <a:avLst>
              <a:gd name="adj" fmla="val 50000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3274060" y="2806629"/>
            <a:ext cx="5016814" cy="706260"/>
          </a:xfrm>
          <a:prstGeom prst="rect">
            <a:avLst/>
          </a:prstGeom>
        </p:spPr>
        <p:txBody>
          <a:bodyPr wrap="square" lIns="89831" tIns="44915" rIns="89831" bIns="44915">
            <a:spAutoFit/>
          </a:bodyPr>
          <a:lstStyle/>
          <a:p>
            <a:pPr>
              <a:lnSpc>
                <a:spcPct val="130000"/>
              </a:lnSpc>
            </a:pPr>
            <a:r>
              <a:rPr lang="mr-IN" altLang="zh-TW" sz="3200" dirty="0">
                <a:solidFill>
                  <a:srgbClr val="000000"/>
                </a:solidFill>
              </a:rPr>
              <a:t>1 x </a:t>
            </a:r>
            <a:r>
              <a:rPr lang="mr-IN" altLang="zh-TW" sz="2000" dirty="0">
                <a:solidFill>
                  <a:srgbClr val="000000"/>
                </a:solidFill>
              </a:rPr>
              <a:t>USB 2.0 </a:t>
            </a:r>
            <a:r>
              <a:rPr lang="mr-IN" altLang="zh-TW" sz="2000" dirty="0" smtClean="0">
                <a:solidFill>
                  <a:srgbClr val="000000"/>
                </a:solidFill>
              </a:rPr>
              <a:t>/</a:t>
            </a:r>
            <a:r>
              <a:rPr lang="en-US" altLang="zh-TW" sz="2000" dirty="0" smtClean="0">
                <a:solidFill>
                  <a:srgbClr val="000000"/>
                </a:solidFill>
              </a:rPr>
              <a:t> </a:t>
            </a:r>
            <a:r>
              <a:rPr lang="mr-IN" altLang="zh-TW" sz="3200" dirty="0" smtClean="0">
                <a:solidFill>
                  <a:srgbClr val="000000"/>
                </a:solidFill>
              </a:rPr>
              <a:t>2 x </a:t>
            </a:r>
            <a:r>
              <a:rPr lang="mr-IN" altLang="zh-TW" sz="2000" dirty="0" smtClean="0">
                <a:solidFill>
                  <a:srgbClr val="000000"/>
                </a:solidFill>
              </a:rPr>
              <a:t>USB 3.0, </a:t>
            </a:r>
            <a:r>
              <a:rPr lang="en-US" altLang="zh-TW" sz="2000" dirty="0" smtClean="0">
                <a:solidFill>
                  <a:srgbClr val="000000"/>
                </a:solidFill>
              </a:rPr>
              <a:t> </a:t>
            </a:r>
            <a:r>
              <a:rPr lang="mr-IN" altLang="zh-TW" sz="2000" dirty="0" smtClean="0">
                <a:solidFill>
                  <a:srgbClr val="000000"/>
                </a:solidFill>
              </a:rPr>
              <a:t>Audio I/O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28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線接點 14">
            <a:extLst>
              <a:ext uri="{FF2B5EF4-FFF2-40B4-BE49-F238E27FC236}">
                <a16:creationId xmlns="" xmlns:a16="http://schemas.microsoft.com/office/drawing/2014/main" id="{7DAA0BEF-E76F-E841-9235-BF019EB65BBA}"/>
              </a:ext>
            </a:extLst>
          </p:cNvPr>
          <p:cNvCxnSpPr>
            <a:cxnSpLocks/>
          </p:cNvCxnSpPr>
          <p:nvPr/>
        </p:nvCxnSpPr>
        <p:spPr>
          <a:xfrm rot="5400000">
            <a:off x="311202" y="1521850"/>
            <a:ext cx="938629" cy="0"/>
          </a:xfrm>
          <a:prstGeom prst="line">
            <a:avLst/>
          </a:prstGeom>
          <a:ln w="38100" cmpd="sng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E859449E-D361-A84D-AA11-673ACB7F15FA}"/>
              </a:ext>
            </a:extLst>
          </p:cNvPr>
          <p:cNvGrpSpPr/>
          <p:nvPr/>
        </p:nvGrpSpPr>
        <p:grpSpPr>
          <a:xfrm>
            <a:off x="1219472" y="479442"/>
            <a:ext cx="2034648" cy="21432"/>
            <a:chOff x="1050671" y="565342"/>
            <a:chExt cx="2341095" cy="24660"/>
          </a:xfrm>
        </p:grpSpPr>
        <p:cxnSp>
          <p:nvCxnSpPr>
            <p:cNvPr id="26" name="直線接點 25">
              <a:extLst>
                <a:ext uri="{FF2B5EF4-FFF2-40B4-BE49-F238E27FC236}">
                  <a16:creationId xmlns="" xmlns:a16="http://schemas.microsoft.com/office/drawing/2014/main" id="{6467E213-8E68-495F-73E3-137E4136923E}"/>
                </a:ext>
              </a:extLst>
            </p:cNvPr>
            <p:cNvCxnSpPr>
              <a:cxnSpLocks/>
            </p:cNvCxnSpPr>
            <p:nvPr/>
          </p:nvCxnSpPr>
          <p:spPr>
            <a:xfrm>
              <a:off x="1050671" y="565342"/>
              <a:ext cx="108000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4" name="直線接點 33">
              <a:extLst>
                <a:ext uri="{FF2B5EF4-FFF2-40B4-BE49-F238E27FC236}">
                  <a16:creationId xmlns="" xmlns:a16="http://schemas.microsoft.com/office/drawing/2014/main" id="{A53AF953-89AC-DF7D-9585-EF6697D58826}"/>
                </a:ext>
              </a:extLst>
            </p:cNvPr>
            <p:cNvCxnSpPr>
              <a:cxnSpLocks/>
            </p:cNvCxnSpPr>
            <p:nvPr/>
          </p:nvCxnSpPr>
          <p:spPr>
            <a:xfrm>
              <a:off x="2311766" y="590002"/>
              <a:ext cx="108000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39" name="群組 38">
            <a:extLst>
              <a:ext uri="{FF2B5EF4-FFF2-40B4-BE49-F238E27FC236}">
                <a16:creationId xmlns="" xmlns:a16="http://schemas.microsoft.com/office/drawing/2014/main" id="{8BD56EC7-A88E-65A3-934E-C9D40C4958AE}"/>
              </a:ext>
            </a:extLst>
          </p:cNvPr>
          <p:cNvGrpSpPr/>
          <p:nvPr/>
        </p:nvGrpSpPr>
        <p:grpSpPr>
          <a:xfrm rot="5400000">
            <a:off x="3408925" y="1989450"/>
            <a:ext cx="2028329" cy="0"/>
            <a:chOff x="1770696" y="565342"/>
            <a:chExt cx="2333825" cy="0"/>
          </a:xfrm>
        </p:grpSpPr>
        <p:cxnSp>
          <p:nvCxnSpPr>
            <p:cNvPr id="41" name="直線接點 40">
              <a:extLst>
                <a:ext uri="{FF2B5EF4-FFF2-40B4-BE49-F238E27FC236}">
                  <a16:creationId xmlns="" xmlns:a16="http://schemas.microsoft.com/office/drawing/2014/main" id="{F5B67F80-23EC-99A7-8CD0-EDDDB4F49241}"/>
                </a:ext>
              </a:extLst>
            </p:cNvPr>
            <p:cNvCxnSpPr>
              <a:cxnSpLocks/>
            </p:cNvCxnSpPr>
            <p:nvPr/>
          </p:nvCxnSpPr>
          <p:spPr>
            <a:xfrm>
              <a:off x="1770696" y="565342"/>
              <a:ext cx="108000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2" name="直線接點 41">
              <a:extLst>
                <a:ext uri="{FF2B5EF4-FFF2-40B4-BE49-F238E27FC236}">
                  <a16:creationId xmlns="" xmlns:a16="http://schemas.microsoft.com/office/drawing/2014/main" id="{FDBB0BD7-7C07-9BE9-5BC5-3360CE760A1D}"/>
                </a:ext>
              </a:extLst>
            </p:cNvPr>
            <p:cNvCxnSpPr>
              <a:cxnSpLocks/>
            </p:cNvCxnSpPr>
            <p:nvPr/>
          </p:nvCxnSpPr>
          <p:spPr>
            <a:xfrm>
              <a:off x="3024521" y="565342"/>
              <a:ext cx="108000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43" name="Subtitle 2">
            <a:extLst>
              <a:ext uri="{FF2B5EF4-FFF2-40B4-BE49-F238E27FC236}">
                <a16:creationId xmlns="" xmlns:a16="http://schemas.microsoft.com/office/drawing/2014/main" id="{5E4B83E1-7746-1A43-1847-CFFBBE8AB263}"/>
              </a:ext>
            </a:extLst>
          </p:cNvPr>
          <p:cNvSpPr txBox="1">
            <a:spLocks/>
          </p:cNvSpPr>
          <p:nvPr/>
        </p:nvSpPr>
        <p:spPr>
          <a:xfrm>
            <a:off x="4413677" y="432732"/>
            <a:ext cx="3595542" cy="54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TW" sz="2000" dirty="0">
                <a:solidFill>
                  <a:srgbClr val="FFFFFF"/>
                </a:solidFill>
                <a:latin typeface="Arial Black" panose="020B0A04020102020204" pitchFamily="34" charset="0"/>
                <a:cs typeface="Abadi MT Condensed Extra Bold"/>
              </a:rPr>
              <a:t>FAN CAPACITY</a:t>
            </a:r>
          </a:p>
        </p:txBody>
      </p:sp>
      <p:grpSp>
        <p:nvGrpSpPr>
          <p:cNvPr id="44" name="群組 43">
            <a:extLst>
              <a:ext uri="{FF2B5EF4-FFF2-40B4-BE49-F238E27FC236}">
                <a16:creationId xmlns="" xmlns:a16="http://schemas.microsoft.com/office/drawing/2014/main" id="{EBB8DB47-8ACD-146E-493A-B24D6516FB02}"/>
              </a:ext>
            </a:extLst>
          </p:cNvPr>
          <p:cNvGrpSpPr/>
          <p:nvPr/>
        </p:nvGrpSpPr>
        <p:grpSpPr>
          <a:xfrm>
            <a:off x="4872242" y="891233"/>
            <a:ext cx="1260030" cy="1381105"/>
            <a:chOff x="7596246" y="3353494"/>
            <a:chExt cx="1260030" cy="1381105"/>
          </a:xfrm>
        </p:grpSpPr>
        <p:pic>
          <p:nvPicPr>
            <p:cNvPr id="46" name="圖形 81">
              <a:extLst>
                <a:ext uri="{FF2B5EF4-FFF2-40B4-BE49-F238E27FC236}">
                  <a16:creationId xmlns="" xmlns:a16="http://schemas.microsoft.com/office/drawing/2014/main" id="{DC8A33F9-1FFE-12FE-7F6B-E6B277CC5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31537" y="3353494"/>
              <a:ext cx="783197" cy="783197"/>
            </a:xfrm>
            <a:prstGeom prst="rect">
              <a:avLst/>
            </a:prstGeom>
          </p:spPr>
        </p:pic>
        <p:sp>
          <p:nvSpPr>
            <p:cNvPr id="47" name="Subtitle 2">
              <a:extLst>
                <a:ext uri="{FF2B5EF4-FFF2-40B4-BE49-F238E27FC236}">
                  <a16:creationId xmlns="" xmlns:a16="http://schemas.microsoft.com/office/drawing/2014/main" id="{6E2E2398-60F2-FBDB-DF45-56AFA8D702BB}"/>
                </a:ext>
              </a:extLst>
            </p:cNvPr>
            <p:cNvSpPr txBox="1">
              <a:spLocks/>
            </p:cNvSpPr>
            <p:nvPr/>
          </p:nvSpPr>
          <p:spPr>
            <a:xfrm>
              <a:off x="7596246" y="4192046"/>
              <a:ext cx="1260030" cy="5425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TW" sz="2000" dirty="0">
                  <a:solidFill>
                    <a:srgbClr val="FFFFFF"/>
                  </a:solidFill>
                  <a:latin typeface="Bebas Neue" panose="020B0606020202050201" pitchFamily="34" charset="0"/>
                </a:rPr>
                <a:t>120 mm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14843"/>
              </p:ext>
            </p:extLst>
          </p:nvPr>
        </p:nvGraphicFramePr>
        <p:xfrm>
          <a:off x="6238160" y="965072"/>
          <a:ext cx="1771059" cy="1052046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4279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30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068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200" b="0" i="0" u="none" strike="noStrike" dirty="0">
                          <a:effectLst/>
                          <a:latin typeface="Arial"/>
                          <a:cs typeface="Arial"/>
                        </a:rPr>
                        <a:t>Front</a:t>
                      </a:r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200" b="0" i="0" u="none" strike="noStrike" dirty="0">
                          <a:effectLst/>
                          <a:latin typeface="Arial"/>
                          <a:cs typeface="Arial"/>
                        </a:rPr>
                        <a:t>3 x </a:t>
                      </a:r>
                      <a:r>
                        <a:rPr lang="en-US" sz="1200" b="0" i="0" u="none" strike="noStrike" dirty="0" smtClean="0">
                          <a:effectLst/>
                          <a:latin typeface="Arial"/>
                          <a:cs typeface="Arial"/>
                        </a:rPr>
                        <a:t>120mm</a:t>
                      </a:r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68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200" b="0" i="0" u="none" strike="noStrike">
                          <a:effectLst/>
                          <a:latin typeface="Arial"/>
                          <a:cs typeface="Arial"/>
                        </a:rPr>
                        <a:t>Top</a:t>
                      </a:r>
                      <a:endParaRPr lang="en-US" sz="12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200" b="0" i="0" u="none" strike="noStrike" dirty="0">
                          <a:effectLst/>
                          <a:latin typeface="Arial"/>
                          <a:cs typeface="Arial"/>
                        </a:rPr>
                        <a:t>2 x 120mm </a:t>
                      </a:r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068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200" b="0" i="0" u="none" strike="noStrike" dirty="0">
                          <a:effectLst/>
                          <a:latin typeface="Arial"/>
                          <a:cs typeface="Arial"/>
                        </a:rPr>
                        <a:t>Rear</a:t>
                      </a:r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t-IT" sz="1200" b="0" i="0" u="none" strike="noStrike" dirty="0">
                          <a:effectLst/>
                          <a:latin typeface="Arial"/>
                          <a:cs typeface="Arial"/>
                        </a:rPr>
                        <a:t>1 x 120mm</a:t>
                      </a:r>
                      <a:endParaRPr lang="it-IT" sz="12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7" name="直線接點 26">
            <a:extLst>
              <a:ext uri="{FF2B5EF4-FFF2-40B4-BE49-F238E27FC236}">
                <a16:creationId xmlns="" xmlns:a16="http://schemas.microsoft.com/office/drawing/2014/main" id="{FDBB0BD7-7C07-9BE9-5BC5-3360CE760A1D}"/>
              </a:ext>
            </a:extLst>
          </p:cNvPr>
          <p:cNvCxnSpPr>
            <a:cxnSpLocks/>
          </p:cNvCxnSpPr>
          <p:nvPr/>
        </p:nvCxnSpPr>
        <p:spPr>
          <a:xfrm rot="5400000">
            <a:off x="3953772" y="3649992"/>
            <a:ext cx="938629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515279"/>
              </p:ext>
            </p:extLst>
          </p:nvPr>
        </p:nvGraphicFramePr>
        <p:xfrm>
          <a:off x="5107533" y="2338459"/>
          <a:ext cx="3025785" cy="19964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76953"/>
                <a:gridCol w="1848832"/>
              </a:tblGrid>
              <a:tr h="177636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>
                          <a:effectLst/>
                        </a:rPr>
                        <a:t>Product Dimensions</a:t>
                      </a:r>
                      <a:endParaRPr lang="en-US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mr-IN" sz="1050" u="none" strike="noStrike">
                          <a:effectLst/>
                        </a:rPr>
                        <a:t>120*120*25mm</a:t>
                      </a:r>
                      <a:endParaRPr lang="mr-IN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  <a:tr h="292679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 dirty="0">
                          <a:effectLst/>
                        </a:rPr>
                        <a:t>Noise  </a:t>
                      </a:r>
                      <a:endParaRPr 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mr-IN" sz="1050" u="none" strike="noStrike">
                          <a:effectLst/>
                        </a:rPr>
                        <a:t>21.8dB(A)</a:t>
                      </a:r>
                      <a:endParaRPr lang="mr-IN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  <a:tr h="292679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>
                          <a:effectLst/>
                        </a:rPr>
                        <a:t>Speed</a:t>
                      </a:r>
                      <a:endParaRPr lang="en-US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pt-BR" sz="1050" u="none" strike="noStrike">
                          <a:effectLst/>
                        </a:rPr>
                        <a:t>1200RPM ± 10%</a:t>
                      </a:r>
                      <a:endParaRPr lang="pt-BR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  <a:tr h="292679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>
                          <a:effectLst/>
                        </a:rPr>
                        <a:t>Air Flow  </a:t>
                      </a:r>
                      <a:endParaRPr lang="en-US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nb-NO" sz="1050" u="none" strike="noStrike">
                          <a:effectLst/>
                        </a:rPr>
                        <a:t>35.65CFM</a:t>
                      </a:r>
                      <a:endParaRPr lang="nb-NO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  <a:tr h="292679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>
                          <a:effectLst/>
                        </a:rPr>
                        <a:t>Rated Voltage</a:t>
                      </a:r>
                      <a:endParaRPr lang="en-US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u="none" strike="noStrike" dirty="0">
                          <a:effectLst/>
                        </a:rPr>
                        <a:t>DC 12V</a:t>
                      </a:r>
                      <a:endParaRPr 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  <a:tr h="292679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050" b="1" u="none" strike="noStrike" dirty="0">
                          <a:effectLst/>
                        </a:rPr>
                        <a:t>Start Voltage  </a:t>
                      </a:r>
                      <a:endParaRPr 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mr-IN" sz="1050" u="none" strike="noStrike" dirty="0">
                          <a:effectLst/>
                        </a:rPr>
                        <a:t>DC 5V（ON/OFF）</a:t>
                      </a:r>
                      <a:endParaRPr lang="mr-IN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  <p:pic>
        <p:nvPicPr>
          <p:cNvPr id="18" name="圖片 17" descr="BFC-APL-300-KKGXP-4A-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76" y="585322"/>
            <a:ext cx="3782217" cy="378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6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16887" y="446047"/>
            <a:ext cx="7427114" cy="4058912"/>
            <a:chOff x="1392498" y="559590"/>
            <a:chExt cx="7427114" cy="4058912"/>
          </a:xfrm>
        </p:grpSpPr>
        <p:pic>
          <p:nvPicPr>
            <p:cNvPr id="15" name="圖片 14" descr="BFC-APL-300-KKGXP-4A-10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5620" y="836285"/>
              <a:ext cx="3782217" cy="3782217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350567" y="2970760"/>
              <a:ext cx="246904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dirty="0"/>
                <a:t>360mm x 1</a:t>
              </a:r>
            </a:p>
            <a:p>
              <a:r>
                <a:rPr lang="en-US" altLang="zh-TW" dirty="0"/>
                <a:t>280mm x 1</a:t>
              </a:r>
            </a:p>
            <a:p>
              <a:r>
                <a:rPr lang="en-US" altLang="zh-TW" dirty="0"/>
                <a:t>240mm x </a:t>
              </a:r>
              <a:r>
                <a:rPr lang="en-US" altLang="zh-TW" dirty="0" smtClean="0"/>
                <a:t>1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 rot="5400000">
              <a:off x="4664235" y="2445383"/>
              <a:ext cx="2925637" cy="348156"/>
            </a:xfrm>
            <a:prstGeom prst="rect">
              <a:avLst/>
            </a:prstGeom>
            <a:noFill/>
            <a:ln w="38100">
              <a:solidFill>
                <a:srgbClr val="93CDD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9" name="直線接點 28">
              <a:extLst>
                <a:ext uri="{FF2B5EF4-FFF2-40B4-BE49-F238E27FC236}">
                  <a16:creationId xmlns="" xmlns:a16="http://schemas.microsoft.com/office/drawing/2014/main" id="{FAE60413-BECA-9131-6DDF-8C5F6EB599F4}"/>
                </a:ext>
              </a:extLst>
            </p:cNvPr>
            <p:cNvCxnSpPr>
              <a:endCxn id="3" idx="2"/>
            </p:cNvCxnSpPr>
            <p:nvPr/>
          </p:nvCxnSpPr>
          <p:spPr>
            <a:xfrm flipV="1">
              <a:off x="6038975" y="3894090"/>
              <a:ext cx="1546115" cy="13030"/>
            </a:xfrm>
            <a:prstGeom prst="line">
              <a:avLst/>
            </a:prstGeom>
            <a:ln w="19050">
              <a:solidFill>
                <a:srgbClr val="93CDDD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36393" y="559590"/>
              <a:ext cx="473912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dirty="0" smtClean="0"/>
                <a:t>120mm x 2 </a:t>
              </a:r>
              <a:endParaRPr lang="zh-TW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3605432" y="1059195"/>
              <a:ext cx="1718610" cy="348156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92498" y="3666781"/>
              <a:ext cx="178511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400" dirty="0">
                  <a:latin typeface="Arial Black" panose="020B0A04020102020204" pitchFamily="34" charset="0"/>
                  <a:cs typeface="Abadi MT Condensed Extra Bold"/>
                </a:rPr>
                <a:t>Radiator </a:t>
              </a:r>
              <a:endParaRPr lang="en-US" altLang="zh-TW" sz="2400" dirty="0" smtClean="0">
                <a:latin typeface="Arial Black" panose="020B0A04020102020204" pitchFamily="34" charset="0"/>
                <a:cs typeface="Abadi MT Condensed Extra Bold"/>
              </a:endParaRPr>
            </a:p>
            <a:p>
              <a:r>
                <a:rPr lang="en-US" altLang="zh-TW" sz="2400" dirty="0" smtClean="0">
                  <a:latin typeface="Arial Black" panose="020B0A04020102020204" pitchFamily="34" charset="0"/>
                  <a:cs typeface="Abadi MT Condensed Extra Bold"/>
                </a:rPr>
                <a:t>Support</a:t>
              </a:r>
              <a:endParaRPr lang="zh-TW" altLang="en-US" sz="2400" dirty="0">
                <a:latin typeface="Arial Black" panose="020B0A04020102020204" pitchFamily="34" charset="0"/>
                <a:cs typeface="Abadi MT Condensed Extra Bold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44347" y="1400090"/>
              <a:ext cx="1088247" cy="3278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altLang="zh-TW" dirty="0"/>
                <a:t>120mm x 1</a:t>
              </a:r>
              <a:endParaRPr lang="zh-TW" altLang="en-US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3177616" y="1255457"/>
              <a:ext cx="279065" cy="945052"/>
            </a:xfrm>
            <a:prstGeom prst="rect">
              <a:avLst/>
            </a:prstGeom>
            <a:noFill/>
            <a:ln w="38100">
              <a:solidFill>
                <a:srgbClr val="93CDD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9" name="直線接點 48">
              <a:extLst>
                <a:ext uri="{FF2B5EF4-FFF2-40B4-BE49-F238E27FC236}">
                  <a16:creationId xmlns="" xmlns:a16="http://schemas.microsoft.com/office/drawing/2014/main" id="{FAE60413-BECA-9131-6DDF-8C5F6EB599F4}"/>
                </a:ext>
              </a:extLst>
            </p:cNvPr>
            <p:cNvCxnSpPr>
              <a:cxnSpLocks/>
            </p:cNvCxnSpPr>
            <p:nvPr/>
          </p:nvCxnSpPr>
          <p:spPr>
            <a:xfrm>
              <a:off x="1944347" y="1727984"/>
              <a:ext cx="1385184" cy="0"/>
            </a:xfrm>
            <a:prstGeom prst="line">
              <a:avLst/>
            </a:prstGeom>
            <a:ln w="19050">
              <a:solidFill>
                <a:srgbClr val="93CDDD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0" name="直線接點 49">
              <a:extLst>
                <a:ext uri="{FF2B5EF4-FFF2-40B4-BE49-F238E27FC236}">
                  <a16:creationId xmlns="" xmlns:a16="http://schemas.microsoft.com/office/drawing/2014/main" id="{FAE60413-BECA-9131-6DDF-8C5F6EB599F4}"/>
                </a:ext>
              </a:extLst>
            </p:cNvPr>
            <p:cNvCxnSpPr/>
            <p:nvPr/>
          </p:nvCxnSpPr>
          <p:spPr>
            <a:xfrm flipV="1">
              <a:off x="3768912" y="707995"/>
              <a:ext cx="0" cy="614821"/>
            </a:xfrm>
            <a:prstGeom prst="line">
              <a:avLst/>
            </a:prstGeom>
            <a:ln w="19050">
              <a:solidFill>
                <a:srgbClr val="93CDDD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6888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5057278" y="3097501"/>
            <a:ext cx="2698168" cy="1005220"/>
            <a:chOff x="260910" y="3695327"/>
            <a:chExt cx="3028741" cy="1128379"/>
          </a:xfrm>
        </p:grpSpPr>
        <p:sp>
          <p:nvSpPr>
            <p:cNvPr id="19" name="Subtitle 2">
              <a:extLst>
                <a:ext uri="{FF2B5EF4-FFF2-40B4-BE49-F238E27FC236}">
                  <a16:creationId xmlns="" xmlns:a16="http://schemas.microsoft.com/office/drawing/2014/main" id="{88818854-7E77-0672-441E-FA01ADE75108}"/>
                </a:ext>
              </a:extLst>
            </p:cNvPr>
            <p:cNvSpPr txBox="1">
              <a:spLocks/>
            </p:cNvSpPr>
            <p:nvPr/>
          </p:nvSpPr>
          <p:spPr>
            <a:xfrm>
              <a:off x="774308" y="3753634"/>
              <a:ext cx="2515343" cy="463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altLang="zh-TW" sz="2400" dirty="0">
                  <a:solidFill>
                    <a:srgbClr val="00B0F0"/>
                  </a:solidFill>
                  <a:latin typeface="Bebas Neue" panose="020B0606020202050201" pitchFamily="34" charset="0"/>
                </a:rPr>
                <a:t>3.5</a:t>
              </a:r>
              <a:r>
                <a:rPr lang="en-US" altLang="zh-TW" sz="2400" dirty="0">
                  <a:solidFill>
                    <a:srgbClr val="00B0F0"/>
                  </a:solidFill>
                  <a:latin typeface="Bison Bold" panose="00000400000000000000" pitchFamily="2" charset="0"/>
                </a:rPr>
                <a:t>" Drive </a:t>
              </a:r>
              <a:r>
                <a:rPr lang="en-US" altLang="zh-TW" sz="2400" dirty="0" smtClean="0">
                  <a:solidFill>
                    <a:srgbClr val="00B0F0"/>
                  </a:solidFill>
                  <a:latin typeface="Bison Bold" panose="00000400000000000000" pitchFamily="2" charset="0"/>
                </a:rPr>
                <a:t>x 2 </a:t>
              </a:r>
            </a:p>
            <a:p>
              <a:pPr marL="0" indent="0">
                <a:lnSpc>
                  <a:spcPct val="100000"/>
                </a:lnSpc>
                <a:buNone/>
              </a:pPr>
              <a:r>
                <a:rPr lang="en-US" altLang="zh-TW" sz="2400" dirty="0" smtClean="0">
                  <a:solidFill>
                    <a:srgbClr val="FFFF00"/>
                  </a:solidFill>
                  <a:latin typeface="Bebas Neue" panose="020B0606020202050201" pitchFamily="34" charset="0"/>
                </a:rPr>
                <a:t>2.5</a:t>
              </a:r>
              <a:r>
                <a:rPr lang="en-US" altLang="zh-TW" sz="2400" dirty="0">
                  <a:solidFill>
                    <a:srgbClr val="FFFF00"/>
                  </a:solidFill>
                  <a:latin typeface="Bison Bold" panose="00000400000000000000" pitchFamily="2" charset="0"/>
                </a:rPr>
                <a:t>“ Drive</a:t>
              </a:r>
              <a:r>
                <a:rPr lang="zh-TW" altLang="en-US" sz="2400" dirty="0">
                  <a:solidFill>
                    <a:srgbClr val="FFFF00"/>
                  </a:solidFill>
                  <a:latin typeface="Bison Bold" panose="00000400000000000000" pitchFamily="2" charset="0"/>
                </a:rPr>
                <a:t> </a:t>
              </a:r>
              <a:r>
                <a:rPr lang="en-US" altLang="zh-TW" sz="2400" dirty="0" smtClean="0">
                  <a:solidFill>
                    <a:srgbClr val="FFFF00"/>
                  </a:solidFill>
                  <a:latin typeface="Bison Bold" panose="00000400000000000000" pitchFamily="2" charset="0"/>
                </a:rPr>
                <a:t>1+1</a:t>
              </a:r>
              <a:endParaRPr lang="en-US" altLang="zh-TW" sz="1800" dirty="0">
                <a:solidFill>
                  <a:schemeClr val="bg1"/>
                </a:solidFill>
                <a:latin typeface="Bison Bold" panose="00000400000000000000" pitchFamily="2" charset="0"/>
              </a:endParaRPr>
            </a:p>
          </p:txBody>
        </p:sp>
        <p:grpSp>
          <p:nvGrpSpPr>
            <p:cNvPr id="20" name="群組 19">
              <a:extLst>
                <a:ext uri="{FF2B5EF4-FFF2-40B4-BE49-F238E27FC236}">
                  <a16:creationId xmlns="" xmlns:a16="http://schemas.microsoft.com/office/drawing/2014/main" id="{139D6010-76FE-457B-7C99-206979503A36}"/>
                </a:ext>
              </a:extLst>
            </p:cNvPr>
            <p:cNvGrpSpPr/>
            <p:nvPr/>
          </p:nvGrpSpPr>
          <p:grpSpPr>
            <a:xfrm>
              <a:off x="260910" y="4304968"/>
              <a:ext cx="436167" cy="518738"/>
              <a:chOff x="4850878" y="95109"/>
              <a:chExt cx="436167" cy="518738"/>
            </a:xfrm>
          </p:grpSpPr>
          <p:sp>
            <p:nvSpPr>
              <p:cNvPr id="21" name="橢圓 20">
                <a:extLst>
                  <a:ext uri="{FF2B5EF4-FFF2-40B4-BE49-F238E27FC236}">
                    <a16:creationId xmlns="" xmlns:a16="http://schemas.microsoft.com/office/drawing/2014/main" id="{17EA7DCF-3966-3FF5-59B5-DC73490021DC}"/>
                  </a:ext>
                </a:extLst>
              </p:cNvPr>
              <p:cNvSpPr/>
              <p:nvPr/>
            </p:nvSpPr>
            <p:spPr>
              <a:xfrm>
                <a:off x="4850878" y="146892"/>
                <a:ext cx="436167" cy="466955"/>
              </a:xfrm>
              <a:prstGeom prst="ellipse">
                <a:avLst/>
              </a:prstGeom>
              <a:solidFill>
                <a:schemeClr val="bg1"/>
              </a:solidFill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" name="Subtitle 2">
                <a:extLst>
                  <a:ext uri="{FF2B5EF4-FFF2-40B4-BE49-F238E27FC236}">
                    <a16:creationId xmlns="" xmlns:a16="http://schemas.microsoft.com/office/drawing/2014/main" id="{C4AF623E-A32E-36D2-0E32-C25BDA9382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57308" y="95109"/>
                <a:ext cx="281712" cy="41456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zh-TW" sz="2400" dirty="0">
                    <a:solidFill>
                      <a:srgbClr val="FFFF00"/>
                    </a:solidFill>
                    <a:latin typeface="Bebas Neue" panose="020B0606020202050201" pitchFamily="34" charset="0"/>
                  </a:rPr>
                  <a:t>B</a:t>
                </a:r>
                <a:endParaRPr lang="en-US" altLang="zh-TW" sz="2400" dirty="0">
                  <a:solidFill>
                    <a:srgbClr val="FFFF00"/>
                  </a:solidFill>
                  <a:latin typeface="Bison Bold" panose="00000400000000000000" pitchFamily="2" charset="0"/>
                </a:endParaRPr>
              </a:p>
            </p:txBody>
          </p:sp>
        </p:grpSp>
        <p:grpSp>
          <p:nvGrpSpPr>
            <p:cNvPr id="27" name="群組 26">
              <a:extLst>
                <a:ext uri="{FF2B5EF4-FFF2-40B4-BE49-F238E27FC236}">
                  <a16:creationId xmlns="" xmlns:a16="http://schemas.microsoft.com/office/drawing/2014/main" id="{F7A225D8-A898-C886-EBEB-EACBDC06317C}"/>
                </a:ext>
              </a:extLst>
            </p:cNvPr>
            <p:cNvGrpSpPr/>
            <p:nvPr/>
          </p:nvGrpSpPr>
          <p:grpSpPr>
            <a:xfrm>
              <a:off x="281103" y="3695327"/>
              <a:ext cx="415976" cy="470240"/>
              <a:chOff x="278084" y="549615"/>
              <a:chExt cx="415976" cy="470240"/>
            </a:xfrm>
          </p:grpSpPr>
          <p:sp>
            <p:nvSpPr>
              <p:cNvPr id="28" name="橢圓 27">
                <a:extLst>
                  <a:ext uri="{FF2B5EF4-FFF2-40B4-BE49-F238E27FC236}">
                    <a16:creationId xmlns="" xmlns:a16="http://schemas.microsoft.com/office/drawing/2014/main" id="{A5AA4482-5E04-0C4F-9331-3DD34CC6309F}"/>
                  </a:ext>
                </a:extLst>
              </p:cNvPr>
              <p:cNvSpPr/>
              <p:nvPr/>
            </p:nvSpPr>
            <p:spPr>
              <a:xfrm>
                <a:off x="278084" y="594789"/>
                <a:ext cx="415976" cy="425066"/>
              </a:xfrm>
              <a:prstGeom prst="ellipse">
                <a:avLst/>
              </a:prstGeom>
              <a:solidFill>
                <a:srgbClr val="FFFFFF"/>
              </a:solidFill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9" name="Subtitle 2">
                <a:extLst>
                  <a:ext uri="{FF2B5EF4-FFF2-40B4-BE49-F238E27FC236}">
                    <a16:creationId xmlns="" xmlns:a16="http://schemas.microsoft.com/office/drawing/2014/main" id="{CC491B77-8F7E-CEDF-4DC6-08B11AED68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8484" y="549615"/>
                <a:ext cx="281710" cy="41456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zh-TW" sz="2400" dirty="0">
                    <a:solidFill>
                      <a:srgbClr val="00B0F0"/>
                    </a:solidFill>
                    <a:latin typeface="Bebas Neue" panose="020B0606020202050201" pitchFamily="34" charset="0"/>
                  </a:rPr>
                  <a:t>A</a:t>
                </a:r>
                <a:endParaRPr lang="en-US" altLang="zh-TW" sz="2400" dirty="0">
                  <a:solidFill>
                    <a:srgbClr val="00B0F0"/>
                  </a:solidFill>
                  <a:latin typeface="Bison Bold" panose="00000400000000000000" pitchFamily="2" charset="0"/>
                </a:endParaRPr>
              </a:p>
            </p:txBody>
          </p:sp>
        </p:grpSp>
      </p:grpSp>
      <p:grpSp>
        <p:nvGrpSpPr>
          <p:cNvPr id="2" name="群組 1"/>
          <p:cNvGrpSpPr/>
          <p:nvPr/>
        </p:nvGrpSpPr>
        <p:grpSpPr>
          <a:xfrm>
            <a:off x="1370283" y="777012"/>
            <a:ext cx="3607996" cy="3607996"/>
            <a:chOff x="4399749" y="591492"/>
            <a:chExt cx="3258137" cy="3258137"/>
          </a:xfrm>
        </p:grpSpPr>
        <p:pic>
          <p:nvPicPr>
            <p:cNvPr id="3" name="圖片 2" descr="0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749" y="591492"/>
              <a:ext cx="3258137" cy="3258137"/>
            </a:xfrm>
            <a:prstGeom prst="rect">
              <a:avLst/>
            </a:prstGeom>
          </p:spPr>
        </p:pic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BAC6A0E3-88CF-6AA2-D7D7-1DC887BA9DF7}"/>
                </a:ext>
              </a:extLst>
            </p:cNvPr>
            <p:cNvSpPr/>
            <p:nvPr/>
          </p:nvSpPr>
          <p:spPr>
            <a:xfrm>
              <a:off x="5160743" y="3167097"/>
              <a:ext cx="758197" cy="12823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5097864" y="3104005"/>
              <a:ext cx="888302" cy="51689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BAC6A0E3-88CF-6AA2-D7D7-1DC887BA9DF7}"/>
                </a:ext>
              </a:extLst>
            </p:cNvPr>
            <p:cNvSpPr/>
            <p:nvPr/>
          </p:nvSpPr>
          <p:spPr>
            <a:xfrm>
              <a:off x="5160743" y="3431099"/>
              <a:ext cx="758197" cy="12823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356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 descr="BFC-APL-300-KKGXP-4A-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90" y="629028"/>
            <a:ext cx="4039844" cy="4039844"/>
          </a:xfrm>
          <a:prstGeom prst="rect">
            <a:avLst/>
          </a:prstGeom>
        </p:spPr>
      </p:pic>
      <p:grpSp>
        <p:nvGrpSpPr>
          <p:cNvPr id="2" name="群組 1">
            <a:extLst>
              <a:ext uri="{FF2B5EF4-FFF2-40B4-BE49-F238E27FC236}">
                <a16:creationId xmlns="" xmlns:a16="http://schemas.microsoft.com/office/drawing/2014/main" id="{268E3207-38A3-44DC-B62F-8DA8F3DC2010}"/>
              </a:ext>
            </a:extLst>
          </p:cNvPr>
          <p:cNvGrpSpPr/>
          <p:nvPr/>
        </p:nvGrpSpPr>
        <p:grpSpPr>
          <a:xfrm>
            <a:off x="1641216" y="681244"/>
            <a:ext cx="5449574" cy="3966106"/>
            <a:chOff x="1227017" y="478208"/>
            <a:chExt cx="6121771" cy="4455317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1477505" y="925852"/>
              <a:ext cx="2169007" cy="2609728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1267187" y="2301756"/>
              <a:ext cx="3295376" cy="392156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431892" y="2311801"/>
              <a:ext cx="2931950" cy="3803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600" dirty="0">
                  <a:solidFill>
                    <a:srgbClr val="000000"/>
                  </a:solidFill>
                  <a:ea typeface="Calibri"/>
                  <a:cs typeface="Calibri"/>
                </a:rPr>
                <a:t>VGA Length Support</a:t>
              </a:r>
              <a:r>
                <a:rPr lang="en-US" altLang="zh-TW" sz="1600" dirty="0">
                  <a:solidFill>
                    <a:srgbClr val="000000"/>
                  </a:solidFill>
                  <a:ea typeface="Calibri"/>
                  <a:cs typeface="Calibri"/>
                </a:rPr>
                <a:t>  </a:t>
              </a:r>
              <a:r>
                <a:rPr lang="it-IT" altLang="zh-TW" sz="1600" dirty="0" smtClean="0">
                  <a:solidFill>
                    <a:srgbClr val="000000"/>
                  </a:solidFill>
                </a:rPr>
                <a:t>345mm</a:t>
              </a:r>
              <a:endParaRPr lang="zh-TW" alt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660697" y="1235733"/>
              <a:ext cx="1829368" cy="726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>
                  <a:solidFill>
                    <a:srgbClr val="000000"/>
                  </a:solidFill>
                </a:rPr>
                <a:t>Mini-ITX, </a:t>
              </a:r>
              <a:endParaRPr lang="en-US" altLang="zh-TW" dirty="0" smtClean="0">
                <a:solidFill>
                  <a:srgbClr val="000000"/>
                </a:solidFill>
              </a:endParaRPr>
            </a:p>
            <a:p>
              <a:r>
                <a:rPr lang="en-US" altLang="zh-TW" dirty="0" smtClean="0">
                  <a:solidFill>
                    <a:srgbClr val="000000"/>
                  </a:solidFill>
                </a:rPr>
                <a:t>Micro ATX</a:t>
              </a:r>
              <a:r>
                <a:rPr lang="en-US" altLang="zh-TW" dirty="0">
                  <a:solidFill>
                    <a:srgbClr val="000000"/>
                  </a:solidFill>
                </a:rPr>
                <a:t>, ATX</a:t>
              </a:r>
              <a:endParaRPr lang="zh-TW" altLang="en-US" dirty="0">
                <a:solidFill>
                  <a:srgbClr val="000000"/>
                </a:solidFill>
              </a:endParaRPr>
            </a:p>
          </p:txBody>
        </p:sp>
        <p:pic>
          <p:nvPicPr>
            <p:cNvPr id="7" name="圖片 6" descr="08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33" r="32777"/>
            <a:stretch/>
          </p:blipFill>
          <p:spPr>
            <a:xfrm>
              <a:off x="5357728" y="478208"/>
              <a:ext cx="1991060" cy="4455317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 rot="5400000">
              <a:off x="3475910" y="2492019"/>
              <a:ext cx="4151071" cy="350972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4149014" y="2958911"/>
              <a:ext cx="2834206" cy="3803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dirty="0">
                  <a:solidFill>
                    <a:srgbClr val="000000"/>
                  </a:solidFill>
                </a:rPr>
                <a:t>Cable Management Support</a:t>
              </a:r>
              <a:endParaRPr lang="zh-TW" alt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16200000">
              <a:off x="5048841" y="1000321"/>
              <a:ext cx="960151" cy="4494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altLang="zh-TW" sz="2000" dirty="0" smtClean="0">
                  <a:solidFill>
                    <a:schemeClr val="bg1"/>
                  </a:solidFill>
                </a:rPr>
                <a:t>22mm</a:t>
              </a:r>
              <a:endParaRPr lang="zh-TW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5803297" y="649407"/>
              <a:ext cx="1481185" cy="1619399"/>
            </a:xfrm>
            <a:prstGeom prst="rect">
              <a:avLst/>
            </a:prstGeom>
            <a:solidFill>
              <a:schemeClr val="accent1">
                <a:lumMod val="75000"/>
                <a:alpha val="66000"/>
              </a:schemeClr>
            </a:solidFill>
            <a:ln w="381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806134" y="1186798"/>
              <a:ext cx="1449877" cy="587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dirty="0"/>
                <a:t>Air Cooler </a:t>
              </a:r>
            </a:p>
            <a:p>
              <a:r>
                <a:rPr lang="en-US" altLang="zh-TW" sz="1400" dirty="0"/>
                <a:t>Height Support</a:t>
              </a:r>
              <a:endParaRPr lang="zh-TW" altLang="en-US" sz="1400" dirty="0"/>
            </a:p>
          </p:txBody>
        </p:sp>
        <p:sp>
          <p:nvSpPr>
            <p:cNvPr id="51" name="矩形 50"/>
            <p:cNvSpPr/>
            <p:nvPr/>
          </p:nvSpPr>
          <p:spPr>
            <a:xfrm>
              <a:off x="5806676" y="1684249"/>
              <a:ext cx="11443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altLang="zh-TW" sz="2000" dirty="0" smtClean="0"/>
                <a:t>160mm</a:t>
              </a:r>
              <a:endParaRPr lang="zh-TW" altLang="en-US" sz="2000" dirty="0"/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3D97C179-2FEB-A7A6-3D88-0273E74AE10E}"/>
                </a:ext>
              </a:extLst>
            </p:cNvPr>
            <p:cNvSpPr/>
            <p:nvPr/>
          </p:nvSpPr>
          <p:spPr>
            <a:xfrm>
              <a:off x="1227017" y="3890266"/>
              <a:ext cx="2172228" cy="875495"/>
            </a:xfrm>
            <a:prstGeom prst="rect">
              <a:avLst/>
            </a:prstGeom>
            <a:solidFill>
              <a:schemeClr val="accent1">
                <a:lumMod val="75000"/>
                <a:alpha val="48000"/>
              </a:schemeClr>
            </a:solidFill>
            <a:ln w="381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23263" y="3954182"/>
              <a:ext cx="3805507" cy="65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600" dirty="0"/>
                <a:t>ATX &amp; Standard /</a:t>
              </a:r>
            </a:p>
            <a:p>
              <a:r>
                <a:rPr lang="en-US" altLang="zh-TW" sz="1600" dirty="0"/>
                <a:t> up to </a:t>
              </a:r>
              <a:r>
                <a:rPr lang="en-US" altLang="zh-TW" sz="1600" dirty="0" smtClean="0"/>
                <a:t>180mm</a:t>
              </a:r>
              <a:endParaRPr lang="zh-TW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2376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="" xmlns:a16="http://schemas.microsoft.com/office/drawing/2014/main" id="{FAC83335-26CA-4846-AE08-E0CE6881AFBF}"/>
              </a:ext>
            </a:extLst>
          </p:cNvPr>
          <p:cNvGrpSpPr/>
          <p:nvPr/>
        </p:nvGrpSpPr>
        <p:grpSpPr>
          <a:xfrm>
            <a:off x="631599" y="605630"/>
            <a:ext cx="8051907" cy="3624980"/>
            <a:chOff x="256629" y="427458"/>
            <a:chExt cx="9094934" cy="4094552"/>
          </a:xfrm>
        </p:grpSpPr>
        <p:pic>
          <p:nvPicPr>
            <p:cNvPr id="3" name="圖片 2" descr="張濤控制器.pn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580" y="1574418"/>
              <a:ext cx="5980360" cy="203178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4" name="群組 23"/>
            <p:cNvGrpSpPr/>
            <p:nvPr/>
          </p:nvGrpSpPr>
          <p:grpSpPr>
            <a:xfrm>
              <a:off x="6363552" y="1656731"/>
              <a:ext cx="2288190" cy="1315444"/>
              <a:chOff x="6256368" y="441022"/>
              <a:chExt cx="2474791" cy="1422718"/>
            </a:xfrm>
          </p:grpSpPr>
          <p:pic>
            <p:nvPicPr>
              <p:cNvPr id="21" name="圖片 20">
                <a:extLst>
                  <a:ext uri="{FF2B5EF4-FFF2-40B4-BE49-F238E27FC236}">
                    <a16:creationId xmlns="" xmlns:a16="http://schemas.microsoft.com/office/drawing/2014/main" id="{0A0D955A-59A3-5601-152E-80111F951B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6248" y="736951"/>
                <a:ext cx="852953" cy="797512"/>
              </a:xfrm>
              <a:prstGeom prst="rect">
                <a:avLst/>
              </a:prstGeom>
            </p:spPr>
          </p:pic>
          <p:sp>
            <p:nvSpPr>
              <p:cNvPr id="22" name="文字方塊 21">
                <a:extLst>
                  <a:ext uri="{FF2B5EF4-FFF2-40B4-BE49-F238E27FC236}">
                    <a16:creationId xmlns="" xmlns:a16="http://schemas.microsoft.com/office/drawing/2014/main" id="{8D8C4BB3-BC6D-D566-297E-98E7AF65DF73}"/>
                  </a:ext>
                </a:extLst>
              </p:cNvPr>
              <p:cNvSpPr txBox="1"/>
              <p:nvPr/>
            </p:nvSpPr>
            <p:spPr>
              <a:xfrm>
                <a:off x="6256368" y="441022"/>
                <a:ext cx="247479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dirty="0">
                    <a:solidFill>
                      <a:srgbClr val="FFFFFF"/>
                    </a:solidFill>
                    <a:latin typeface="Bebas Neue" panose="020B0606020202050201" pitchFamily="34" charset="0"/>
                  </a:rPr>
                  <a:t>SATA power cable</a:t>
                </a:r>
                <a:endParaRPr lang="zh-TW" altLang="en-US" sz="1400" dirty="0">
                  <a:solidFill>
                    <a:srgbClr val="FFFFFF"/>
                  </a:solidFill>
                  <a:latin typeface="Bebas Neue" panose="020B0606020202050201" pitchFamily="34" charset="0"/>
                </a:endParaRPr>
              </a:p>
            </p:txBody>
          </p:sp>
          <p:pic>
            <p:nvPicPr>
              <p:cNvPr id="23" name="圖片 22">
                <a:extLst>
                  <a:ext uri="{FF2B5EF4-FFF2-40B4-BE49-F238E27FC236}">
                    <a16:creationId xmlns="" xmlns:a16="http://schemas.microsoft.com/office/drawing/2014/main" id="{DD08B027-3503-4BAD-AD47-5C12C4234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65304" y="545941"/>
                <a:ext cx="1317799" cy="1317799"/>
              </a:xfrm>
              <a:prstGeom prst="rect">
                <a:avLst/>
              </a:prstGeom>
            </p:spPr>
          </p:pic>
        </p:grpSp>
        <p:sp>
          <p:nvSpPr>
            <p:cNvPr id="25" name="文字方塊 24">
              <a:extLst>
                <a:ext uri="{FF2B5EF4-FFF2-40B4-BE49-F238E27FC236}">
                  <a16:creationId xmlns="" xmlns:a16="http://schemas.microsoft.com/office/drawing/2014/main" id="{E5787440-B9B5-DD0F-060A-9B2204794958}"/>
                </a:ext>
              </a:extLst>
            </p:cNvPr>
            <p:cNvSpPr txBox="1"/>
            <p:nvPr/>
          </p:nvSpPr>
          <p:spPr>
            <a:xfrm>
              <a:off x="5410857" y="3998790"/>
              <a:ext cx="3434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Connect to Motherboard</a:t>
              </a:r>
            </a:p>
            <a:p>
              <a:pPr algn="ctr"/>
              <a:r>
                <a:rPr lang="en-US" altLang="zh-TW" sz="14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Addressable RGB 3pin CONNECTOR</a:t>
              </a:r>
            </a:p>
          </p:txBody>
        </p:sp>
        <p:pic>
          <p:nvPicPr>
            <p:cNvPr id="26" name="圖片 25">
              <a:extLst>
                <a:ext uri="{FF2B5EF4-FFF2-40B4-BE49-F238E27FC236}">
                  <a16:creationId xmlns="" xmlns:a16="http://schemas.microsoft.com/office/drawing/2014/main" id="{19ACE713-1420-31CD-F128-B40ED6C68A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42527" y="3108184"/>
              <a:ext cx="908306" cy="910322"/>
            </a:xfrm>
            <a:prstGeom prst="ellipse">
              <a:avLst/>
            </a:prstGeom>
            <a:solidFill>
              <a:schemeClr val="tx1"/>
            </a:solidFill>
            <a:ln w="63500" cap="rnd">
              <a:noFill/>
            </a:ln>
            <a:effectLst>
              <a:outerShdw blurRad="381000" dist="292100" dir="5400000" sx="-80000" sy="-18000" rotWithShape="0">
                <a:schemeClr val="tx1">
                  <a:alpha val="22000"/>
                </a:schemeClr>
              </a:outerShdw>
            </a:effectLst>
          </p:spPr>
        </p:pic>
        <p:pic>
          <p:nvPicPr>
            <p:cNvPr id="28" name="圖片 27">
              <a:extLst>
                <a:ext uri="{FF2B5EF4-FFF2-40B4-BE49-F238E27FC236}">
                  <a16:creationId xmlns="" xmlns:a16="http://schemas.microsoft.com/office/drawing/2014/main" id="{F0228727-D58D-17DA-708E-CB9DDF5CA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2387" y="1165892"/>
              <a:ext cx="991615" cy="991615"/>
            </a:xfrm>
            <a:prstGeom prst="ellipse">
              <a:avLst/>
            </a:prstGeom>
          </p:spPr>
        </p:pic>
        <p:pic>
          <p:nvPicPr>
            <p:cNvPr id="30" name="圖形 14">
              <a:extLst>
                <a:ext uri="{FF2B5EF4-FFF2-40B4-BE49-F238E27FC236}">
                  <a16:creationId xmlns="" xmlns:a16="http://schemas.microsoft.com/office/drawing/2014/main" id="{2F0225BE-1B3B-3D7B-58B5-31B4C2598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5400000">
              <a:off x="565573" y="3280280"/>
              <a:ext cx="676473" cy="405884"/>
            </a:xfrm>
            <a:prstGeom prst="rect">
              <a:avLst/>
            </a:prstGeom>
          </p:spPr>
        </p:pic>
        <p:pic>
          <p:nvPicPr>
            <p:cNvPr id="31" name="圖片 30">
              <a:extLst>
                <a:ext uri="{FF2B5EF4-FFF2-40B4-BE49-F238E27FC236}">
                  <a16:creationId xmlns="" xmlns:a16="http://schemas.microsoft.com/office/drawing/2014/main" id="{F7CCC25B-9631-D340-6AF8-22226477A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29" y="1896107"/>
              <a:ext cx="1255692" cy="1232147"/>
            </a:xfrm>
            <a:prstGeom prst="rect">
              <a:avLst/>
            </a:prstGeom>
          </p:spPr>
        </p:pic>
        <p:grpSp>
          <p:nvGrpSpPr>
            <p:cNvPr id="68" name="群組 67"/>
            <p:cNvGrpSpPr/>
            <p:nvPr/>
          </p:nvGrpSpPr>
          <p:grpSpPr>
            <a:xfrm>
              <a:off x="912556" y="3640086"/>
              <a:ext cx="3591564" cy="620314"/>
              <a:chOff x="912556" y="3651845"/>
              <a:chExt cx="3591564" cy="620314"/>
            </a:xfrm>
          </p:grpSpPr>
          <p:cxnSp>
            <p:nvCxnSpPr>
              <p:cNvPr id="60" name="直線接點 59"/>
              <p:cNvCxnSpPr/>
              <p:nvPr/>
            </p:nvCxnSpPr>
            <p:spPr>
              <a:xfrm>
                <a:off x="912556" y="3833217"/>
                <a:ext cx="0" cy="438942"/>
              </a:xfrm>
              <a:prstGeom prst="line">
                <a:avLst/>
              </a:prstGeom>
              <a:ln w="38100" cmpd="sng">
                <a:solidFill>
                  <a:srgbClr val="EBC70E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2" name="直線接點 61"/>
              <p:cNvCxnSpPr/>
              <p:nvPr/>
            </p:nvCxnSpPr>
            <p:spPr>
              <a:xfrm>
                <a:off x="912556" y="4256753"/>
                <a:ext cx="3591564" cy="0"/>
              </a:xfrm>
              <a:prstGeom prst="line">
                <a:avLst/>
              </a:prstGeom>
              <a:ln w="38100" cmpd="sng">
                <a:solidFill>
                  <a:srgbClr val="EBC70E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6" name="直線箭頭接點 65"/>
              <p:cNvCxnSpPr/>
              <p:nvPr/>
            </p:nvCxnSpPr>
            <p:spPr>
              <a:xfrm flipV="1">
                <a:off x="4504120" y="3651845"/>
                <a:ext cx="0" cy="604908"/>
              </a:xfrm>
              <a:prstGeom prst="straightConnector1">
                <a:avLst/>
              </a:prstGeom>
              <a:ln w="38100" cmpd="sng">
                <a:solidFill>
                  <a:srgbClr val="EBC70E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群組 68"/>
            <p:cNvGrpSpPr/>
            <p:nvPr/>
          </p:nvGrpSpPr>
          <p:grpSpPr>
            <a:xfrm flipV="1">
              <a:off x="853755" y="993769"/>
              <a:ext cx="3591564" cy="615926"/>
              <a:chOff x="912556" y="3651845"/>
              <a:chExt cx="3591564" cy="620314"/>
            </a:xfrm>
          </p:grpSpPr>
          <p:cxnSp>
            <p:nvCxnSpPr>
              <p:cNvPr id="70" name="直線接點 69"/>
              <p:cNvCxnSpPr/>
              <p:nvPr/>
            </p:nvCxnSpPr>
            <p:spPr>
              <a:xfrm>
                <a:off x="912556" y="3833217"/>
                <a:ext cx="0" cy="438942"/>
              </a:xfrm>
              <a:prstGeom prst="line">
                <a:avLst/>
              </a:prstGeom>
              <a:ln w="38100" cmpd="sng">
                <a:solidFill>
                  <a:srgbClr val="EBC70E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1" name="直線接點 70"/>
              <p:cNvCxnSpPr/>
              <p:nvPr/>
            </p:nvCxnSpPr>
            <p:spPr>
              <a:xfrm>
                <a:off x="912556" y="4256753"/>
                <a:ext cx="3591564" cy="0"/>
              </a:xfrm>
              <a:prstGeom prst="line">
                <a:avLst/>
              </a:prstGeom>
              <a:ln w="38100" cmpd="sng">
                <a:solidFill>
                  <a:srgbClr val="EBC70E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2" name="直線箭頭接點 71"/>
              <p:cNvCxnSpPr/>
              <p:nvPr/>
            </p:nvCxnSpPr>
            <p:spPr>
              <a:xfrm flipV="1">
                <a:off x="4504120" y="3651845"/>
                <a:ext cx="0" cy="604908"/>
              </a:xfrm>
              <a:prstGeom prst="straightConnector1">
                <a:avLst/>
              </a:prstGeom>
              <a:ln w="38100" cmpd="sng">
                <a:solidFill>
                  <a:srgbClr val="EBC70E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Subtitle 2">
              <a:extLst>
                <a:ext uri="{FF2B5EF4-FFF2-40B4-BE49-F238E27FC236}">
                  <a16:creationId xmlns="" xmlns:a16="http://schemas.microsoft.com/office/drawing/2014/main" id="{51B598FF-DD68-5F8D-92E5-6DB23A36DE22}"/>
                </a:ext>
              </a:extLst>
            </p:cNvPr>
            <p:cNvSpPr txBox="1">
              <a:spLocks/>
            </p:cNvSpPr>
            <p:nvPr/>
          </p:nvSpPr>
          <p:spPr>
            <a:xfrm>
              <a:off x="477621" y="427458"/>
              <a:ext cx="8873942" cy="54772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altLang="zh-TW" sz="2000" b="1" dirty="0">
                  <a:latin typeface="Abadi MT Condensed Extra Bold"/>
                  <a:cs typeface="Abadi MT Condensed Extra Bold"/>
                </a:rPr>
                <a:t>Fan Controller With PWM System &amp; ARGB illumination Control</a:t>
              </a:r>
            </a:p>
          </p:txBody>
        </p:sp>
        <p:pic>
          <p:nvPicPr>
            <p:cNvPr id="29" name="圖形 13">
              <a:extLst>
                <a:ext uri="{FF2B5EF4-FFF2-40B4-BE49-F238E27FC236}">
                  <a16:creationId xmlns="" xmlns:a16="http://schemas.microsoft.com/office/drawing/2014/main" id="{3DC435BD-3732-2E56-D743-8EACF5911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6200000">
              <a:off x="521397" y="1355474"/>
              <a:ext cx="676473" cy="317528"/>
            </a:xfrm>
            <a:prstGeom prst="rect">
              <a:avLst/>
            </a:prstGeom>
          </p:spPr>
        </p:pic>
        <p:pic>
          <p:nvPicPr>
            <p:cNvPr id="33" name="圖片 32">
              <a:extLst>
                <a:ext uri="{FF2B5EF4-FFF2-40B4-BE49-F238E27FC236}">
                  <a16:creationId xmlns="" xmlns:a16="http://schemas.microsoft.com/office/drawing/2014/main" id="{773B2092-22E5-5857-F180-1EF344BF4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2321" y="2667726"/>
              <a:ext cx="1071681" cy="1007382"/>
            </a:xfrm>
            <a:prstGeom prst="rect">
              <a:avLst/>
            </a:prstGeom>
          </p:spPr>
        </p:pic>
        <p:sp>
          <p:nvSpPr>
            <p:cNvPr id="27" name="文字方塊 26">
              <a:extLst>
                <a:ext uri="{FF2B5EF4-FFF2-40B4-BE49-F238E27FC236}">
                  <a16:creationId xmlns="" xmlns:a16="http://schemas.microsoft.com/office/drawing/2014/main" id="{4FCBED2A-CE4E-1CC9-637D-0BE1A3BFC684}"/>
                </a:ext>
              </a:extLst>
            </p:cNvPr>
            <p:cNvSpPr txBox="1"/>
            <p:nvPr/>
          </p:nvSpPr>
          <p:spPr>
            <a:xfrm>
              <a:off x="2524395" y="1060547"/>
              <a:ext cx="22118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2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Connect to </a:t>
              </a:r>
            </a:p>
            <a:p>
              <a:r>
                <a:rPr lang="en-US" altLang="zh-TW" sz="12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Motherboard</a:t>
              </a:r>
            </a:p>
            <a:p>
              <a:r>
                <a:rPr lang="en-US" altLang="zh-TW" sz="12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Fan CONNECTOR</a:t>
              </a:r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2069778" y="2786879"/>
              <a:ext cx="514224" cy="0"/>
            </a:xfrm>
            <a:prstGeom prst="line">
              <a:avLst/>
            </a:prstGeom>
            <a:ln w="38100" cmpd="sng">
              <a:solidFill>
                <a:srgbClr val="EBC7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字方塊 31">
              <a:extLst>
                <a:ext uri="{FF2B5EF4-FFF2-40B4-BE49-F238E27FC236}">
                  <a16:creationId xmlns="" xmlns:a16="http://schemas.microsoft.com/office/drawing/2014/main" id="{FF4FA3F0-50B5-EFB4-E1EA-6D7EE09AE7D4}"/>
                </a:ext>
              </a:extLst>
            </p:cNvPr>
            <p:cNvSpPr txBox="1"/>
            <p:nvPr/>
          </p:nvSpPr>
          <p:spPr>
            <a:xfrm>
              <a:off x="1823156" y="3372742"/>
              <a:ext cx="19021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>
                  <a:solidFill>
                    <a:srgbClr val="FFFFFF"/>
                  </a:solidFill>
                  <a:latin typeface="Bebas Neue" panose="020B0606020202050201" pitchFamily="34" charset="0"/>
                  <a:ea typeface="微軟正黑體" panose="020B0604030504040204" pitchFamily="34" charset="-120"/>
                </a:rPr>
                <a:t>Front RGB switch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043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58222"/>
              </p:ext>
            </p:extLst>
          </p:nvPr>
        </p:nvGraphicFramePr>
        <p:xfrm>
          <a:off x="2786620" y="359221"/>
          <a:ext cx="5906156" cy="4131526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16152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7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530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9636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Part no.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BFC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-APL-</a:t>
                      </a: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300-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KKGXP-</a:t>
                      </a: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4A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Materials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Steel, Mesh, Plastic, Tempered Glass 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482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Dimensions 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mr-IN" sz="1000" b="0" i="0" u="none" strike="noStrike" dirty="0">
                          <a:effectLst/>
                          <a:latin typeface="Arial"/>
                          <a:cs typeface="Arial"/>
                        </a:rPr>
                        <a:t>Case:  </a:t>
                      </a:r>
                      <a:r>
                        <a:rPr lang="mr-IN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L4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25</a:t>
                      </a:r>
                      <a:r>
                        <a:rPr lang="mr-IN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*</a:t>
                      </a:r>
                      <a:r>
                        <a:rPr lang="mr-IN" sz="1000" b="0" i="0" u="none" strike="noStrike" dirty="0">
                          <a:effectLst/>
                          <a:latin typeface="Arial"/>
                          <a:cs typeface="Arial"/>
                        </a:rPr>
                        <a:t>W210*</a:t>
                      </a:r>
                      <a:r>
                        <a:rPr lang="mr-IN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H4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5</a:t>
                      </a:r>
                      <a:r>
                        <a:rPr lang="mr-IN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0 </a:t>
                      </a:r>
                      <a:r>
                        <a:rPr lang="mr-IN" sz="1000" b="0" i="0" u="none" strike="noStrike" dirty="0">
                          <a:effectLst/>
                          <a:latin typeface="Arial"/>
                          <a:cs typeface="Arial"/>
                        </a:rPr>
                        <a:t>mm</a:t>
                      </a:r>
                      <a:endParaRPr lang="mr-IN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Motherboard Supports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Mini-ITX, MicroATX, ATX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Air Cooler Height Support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s-I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160 </a:t>
                      </a:r>
                      <a:r>
                        <a:rPr lang="is-IS" sz="1000" b="0" i="0" u="none" strike="noStrike" dirty="0">
                          <a:effectLst/>
                          <a:latin typeface="Arial"/>
                          <a:cs typeface="Arial"/>
                        </a:rPr>
                        <a:t>mm</a:t>
                      </a:r>
                      <a:endParaRPr lang="is-I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VGA Length Support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t-IT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345mm</a:t>
                      </a:r>
                      <a:endParaRPr lang="it-IT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Cable Management Support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up to 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22mm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5.25" Drive Bay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altLang="zh-TW" sz="1000" b="0" i="0" u="none" strike="noStrike">
                          <a:effectLst/>
                          <a:latin typeface="Arial"/>
                          <a:cs typeface="Arial"/>
                        </a:rPr>
                        <a:t>0</a:t>
                      </a:r>
                      <a:endParaRPr lang="en-US" altLang="zh-TW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3.5" Drive Bay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s-IS" sz="1000" b="0" i="0" u="none" strike="noStrike"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is-I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2.5" Drive Bay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1+1</a:t>
                      </a:r>
                      <a:endParaRPr lang="mr-IN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3441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Fan mounts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Front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3 x 120mm 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44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Top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2 x 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120mm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344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Rear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t-IT" sz="1000" b="0" i="0" u="none" strike="noStrike" dirty="0">
                          <a:effectLst/>
                          <a:latin typeface="Arial"/>
                          <a:cs typeface="Arial"/>
                        </a:rPr>
                        <a:t>1 x 120mm</a:t>
                      </a:r>
                      <a:endParaRPr lang="it-IT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34418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Included Cooling Fan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Front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altLang="zh-TW" sz="1000" b="0" i="0" u="none" strike="noStrike" dirty="0">
                          <a:effectLst/>
                          <a:latin typeface="Arial"/>
                          <a:cs typeface="Arial"/>
                        </a:rPr>
                        <a:t>3x 120mm ARGB Fan (Black Frame)</a:t>
                      </a:r>
                      <a:endParaRPr lang="en-US" altLang="zh-TW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344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Rear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1 x 120mm ARGB Fan (Black Frame)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81492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Radiator Support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Front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360mm x 1/280mm x 1/ 240mm x 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344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Top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120mm </a:t>
                      </a: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x 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344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Rear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it-IT" sz="1000" b="0" i="0" u="none" strike="noStrike" dirty="0">
                          <a:effectLst/>
                          <a:latin typeface="Arial"/>
                          <a:cs typeface="Arial"/>
                        </a:rPr>
                        <a:t>120mm x 1</a:t>
                      </a:r>
                      <a:endParaRPr lang="it-IT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PCI-E Slots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7 Slots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34418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>
                          <a:effectLst/>
                          <a:latin typeface="Arial"/>
                          <a:cs typeface="Arial"/>
                        </a:rPr>
                        <a:t>I/O Ports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mr-IN" sz="1000" b="0" i="0" u="none" strike="noStrike" dirty="0">
                          <a:effectLst/>
                          <a:latin typeface="Arial"/>
                          <a:cs typeface="Arial"/>
                        </a:rPr>
                        <a:t>1 x USB 2.0 / 2 x USB 3.0, Audio I/O</a:t>
                      </a:r>
                      <a:endParaRPr lang="mr-IN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39655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Power Supply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US" sz="1000" b="0" i="0" u="none" strike="noStrike" dirty="0">
                          <a:effectLst/>
                          <a:latin typeface="Arial"/>
                          <a:cs typeface="Arial"/>
                        </a:rPr>
                        <a:t>ATX &amp; Standard / up to </a:t>
                      </a:r>
                      <a:r>
                        <a:rPr lang="en-US" sz="1000" b="0" i="0" u="none" strike="noStrike" dirty="0" smtClean="0">
                          <a:effectLst/>
                          <a:latin typeface="Arial"/>
                          <a:cs typeface="Arial"/>
                        </a:rPr>
                        <a:t>180mm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  <a:ea typeface="CYuenHK-SemiMedium"/>
                        <a:cs typeface="Arial"/>
                      </a:endParaRPr>
                    </a:p>
                  </a:txBody>
                  <a:tcPr marL="8728" marR="8728" marT="8728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23677" y="621984"/>
            <a:ext cx="219845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altLang="zh-TW" u="none" strike="noStrike" dirty="0" smtClean="0">
                <a:effectLst/>
                <a:latin typeface="Arial Black" panose="020B0A04020102020204" pitchFamily="34" charset="0"/>
                <a:cs typeface="Abadi MT Condensed Extra Bold"/>
              </a:rPr>
              <a:t>Apollo </a:t>
            </a:r>
            <a:r>
              <a:rPr lang="en-US" altLang="zh-TW" u="none" strike="noStrike" dirty="0">
                <a:effectLst/>
                <a:latin typeface="Arial Black" panose="020B0A04020102020204" pitchFamily="34" charset="0"/>
                <a:cs typeface="Abadi MT Condensed Extra Bold"/>
              </a:rPr>
              <a:t>4A Black</a:t>
            </a:r>
            <a:endParaRPr lang="en-US" altLang="zh-TW" b="0" i="0" u="none" strike="noStrike" dirty="0">
              <a:solidFill>
                <a:srgbClr val="FFFFFF"/>
              </a:solidFill>
              <a:effectLst/>
              <a:latin typeface="Arial Black" panose="020B0A04020102020204" pitchFamily="34" charset="0"/>
              <a:ea typeface="CYuenHK-SemiMedium"/>
              <a:cs typeface="Abadi MT Condensed Extra Bold"/>
            </a:endParaRPr>
          </a:p>
        </p:txBody>
      </p:sp>
      <p:pic>
        <p:nvPicPr>
          <p:cNvPr id="2" name="圖片 1" descr="04-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0" r="22790"/>
          <a:stretch/>
        </p:blipFill>
        <p:spPr>
          <a:xfrm>
            <a:off x="525990" y="1037482"/>
            <a:ext cx="1839225" cy="345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68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365</Words>
  <Application>Microsoft Macintosh PowerPoint</Application>
  <PresentationFormat>自訂</PresentationFormat>
  <Paragraphs>100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yuching</dc:creator>
  <cp:lastModifiedBy>yuching</cp:lastModifiedBy>
  <cp:revision>50</cp:revision>
  <dcterms:created xsi:type="dcterms:W3CDTF">2023-10-16T11:34:33Z</dcterms:created>
  <dcterms:modified xsi:type="dcterms:W3CDTF">2023-12-15T10:36:43Z</dcterms:modified>
</cp:coreProperties>
</file>